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vml" ContentType="application/vnd.openxmlformats-officedocument.vmlDrawing"/>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6"/>
  </p:notesMasterIdLst>
  <p:sldIdLst>
    <p:sldId id="256" r:id="rId2"/>
    <p:sldId id="257" r:id="rId3"/>
    <p:sldId id="258" r:id="rId4"/>
    <p:sldId id="259" r:id="rId5"/>
    <p:sldId id="260" r:id="rId6"/>
    <p:sldId id="261" r:id="rId7"/>
    <p:sldId id="283" r:id="rId8"/>
    <p:sldId id="262" r:id="rId9"/>
    <p:sldId id="281" r:id="rId10"/>
    <p:sldId id="282" r:id="rId11"/>
    <p:sldId id="263" r:id="rId12"/>
    <p:sldId id="264" r:id="rId13"/>
    <p:sldId id="287" r:id="rId14"/>
    <p:sldId id="288" r:id="rId15"/>
    <p:sldId id="265" r:id="rId16"/>
    <p:sldId id="266" r:id="rId17"/>
    <p:sldId id="267" r:id="rId18"/>
    <p:sldId id="268" r:id="rId19"/>
    <p:sldId id="269" r:id="rId20"/>
    <p:sldId id="272" r:id="rId21"/>
    <p:sldId id="270" r:id="rId22"/>
    <p:sldId id="275" r:id="rId23"/>
    <p:sldId id="271" r:id="rId24"/>
    <p:sldId id="274" r:id="rId25"/>
    <p:sldId id="273" r:id="rId26"/>
    <p:sldId id="276" r:id="rId27"/>
    <p:sldId id="284" r:id="rId28"/>
    <p:sldId id="289" r:id="rId29"/>
    <p:sldId id="285" r:id="rId30"/>
    <p:sldId id="286" r:id="rId31"/>
    <p:sldId id="277" r:id="rId32"/>
    <p:sldId id="279" r:id="rId33"/>
    <p:sldId id="278" r:id="rId34"/>
    <p:sldId id="280" r:id="rId3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83139" autoAdjust="0"/>
  </p:normalViewPr>
  <p:slideViewPr>
    <p:cSldViewPr>
      <p:cViewPr varScale="1">
        <p:scale>
          <a:sx n="61" d="100"/>
          <a:sy n="61" d="100"/>
        </p:scale>
        <p:origin x="1380" y="6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6.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8F27673-B290-42E8-879A-3DC0B0921293}" type="datetimeFigureOut">
              <a:rPr lang="en-US" smtClean="0"/>
              <a:pPr/>
              <a:t>5/10/2021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8D6B626-F17D-40AA-9597-80A479969B4B}" type="slidenum">
              <a:rPr lang="en-US" smtClean="0"/>
              <a:pPr/>
              <a:t>‹#›</a:t>
            </a:fld>
            <a:endParaRPr lang="en-US"/>
          </a:p>
        </p:txBody>
      </p:sp>
    </p:spTree>
    <p:extLst>
      <p:ext uri="{BB962C8B-B14F-4D97-AF65-F5344CB8AC3E}">
        <p14:creationId xmlns:p14="http://schemas.microsoft.com/office/powerpoint/2010/main" val="24493629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We</a:t>
            </a:r>
            <a:r>
              <a:rPr lang="en-US" baseline="0" dirty="0"/>
              <a:t> have already covered the objectives behind the new hardwood strategy, the principle being that it is one of diversification of the timber supply which also fits extremely well with the concept of increasing the resilience of our forest. We have also touched on the fact this is going to be a fairly small program on a Regional scale, with eventual targets of 1200ha per year to yield 300,000m3. </a:t>
            </a:r>
          </a:p>
          <a:p>
            <a:r>
              <a:rPr lang="en-US" baseline="0" dirty="0"/>
              <a:t>Choosing the right site to grow them on is therefore critical, to maximize the return from these small areas.</a:t>
            </a:r>
            <a:endParaRPr lang="en-US" dirty="0"/>
          </a:p>
        </p:txBody>
      </p:sp>
      <p:sp>
        <p:nvSpPr>
          <p:cNvPr id="4" name="Slide Number Placeholder 3"/>
          <p:cNvSpPr>
            <a:spLocks noGrp="1"/>
          </p:cNvSpPr>
          <p:nvPr>
            <p:ph type="sldNum" sz="quarter" idx="10"/>
          </p:nvPr>
        </p:nvSpPr>
        <p:spPr/>
        <p:txBody>
          <a:bodyPr/>
          <a:lstStyle/>
          <a:p>
            <a:fld id="{F8D6B626-F17D-40AA-9597-80A479969B4B}" type="slidenum">
              <a:rPr lang="en-US" smtClean="0"/>
              <a:pPr/>
              <a:t>3</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There are 3 basic possibilities</a:t>
            </a:r>
            <a:r>
              <a:rPr lang="en-US" baseline="0" dirty="0"/>
              <a:t> which are going to cover the majority of hardwood management scenarios.</a:t>
            </a:r>
          </a:p>
          <a:p>
            <a:r>
              <a:rPr lang="en-US" baseline="0" dirty="0"/>
              <a:t>Firstly, the alder plantation on the heavy brush site, the 05/07 complex or the pure 07, the flood plain sites if you are still able to operate on them. The classic toe slopes and lower slope receiving sites where salmonberry, thimbleberry and elderberry are solid and natural regeneration of most tree species is hampered. With effective site prep red alder can get established and to free growing much quicker than conifer and these rich sites will yield harvestable stands in 20-30 years.</a:t>
            </a:r>
          </a:p>
          <a:p>
            <a:r>
              <a:rPr lang="en-US" baseline="0" dirty="0"/>
              <a:t>Secondly, there are the fresh 05 sites where there is somewhat less brush cover and with even a bit of disturbance during harvesting very dense red alder regeneration can occur. These sites can be the most productive for alder (in terms of volumes / hectare if not individual tree size) and are usually very easy to regenerate because they can infill with naturals to fill blanks, unlike the 07 sites which often do not.</a:t>
            </a:r>
          </a:p>
          <a:p>
            <a:r>
              <a:rPr lang="en-US" baseline="0" dirty="0"/>
              <a:t>The third scenario, and the one we are going to spend most time considering, is the mixed wood approach on the sites just described. The big problem with natural regeneration of alder is its unpredictability. Leaving sites to regenerate is generally risky without well distributed site disturbance, and so is not a recommended practice. Planting to conifer and then managing alder natural regeneration as and when it appears is generally a better approach when we can practice adaptive management and consider “mixed wood” management.</a:t>
            </a:r>
            <a:endParaRPr lang="en-US" dirty="0"/>
          </a:p>
        </p:txBody>
      </p:sp>
      <p:sp>
        <p:nvSpPr>
          <p:cNvPr id="4" name="Slide Number Placeholder 3"/>
          <p:cNvSpPr>
            <a:spLocks noGrp="1"/>
          </p:cNvSpPr>
          <p:nvPr>
            <p:ph type="sldNum" sz="quarter" idx="10"/>
          </p:nvPr>
        </p:nvSpPr>
        <p:spPr/>
        <p:txBody>
          <a:bodyPr/>
          <a:lstStyle/>
          <a:p>
            <a:fld id="{F8D6B626-F17D-40AA-9597-80A479969B4B}" type="slidenum">
              <a:rPr lang="en-US" smtClean="0"/>
              <a:pPr/>
              <a:t>4</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Zonal sites can be moderately productive, but avoid Droughty mid summer sites – must get adequate moisture through August when height growth surges.</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a:t>Flood plain sites need to be considered</a:t>
            </a:r>
            <a:r>
              <a:rPr lang="en-US" baseline="0" dirty="0"/>
              <a:t> carefully – look for those coarse gravelly deposits that are frequently found on low and mid bench sites and which may at first site appear to be great alder sites. Cottonwood is frequently a better choice if it can get established. </a:t>
            </a:r>
            <a:endParaRPr lang="en-US" dirty="0"/>
          </a:p>
          <a:p>
            <a:endParaRPr lang="en-US" dirty="0"/>
          </a:p>
        </p:txBody>
      </p:sp>
      <p:sp>
        <p:nvSpPr>
          <p:cNvPr id="4" name="Slide Number Placeholder 3"/>
          <p:cNvSpPr>
            <a:spLocks noGrp="1"/>
          </p:cNvSpPr>
          <p:nvPr>
            <p:ph type="sldNum" sz="quarter" idx="10"/>
          </p:nvPr>
        </p:nvSpPr>
        <p:spPr/>
        <p:txBody>
          <a:bodyPr/>
          <a:lstStyle/>
          <a:p>
            <a:fld id="{F8D6B626-F17D-40AA-9597-80A479969B4B}" type="slidenum">
              <a:rPr lang="en-US" smtClean="0"/>
              <a:pPr/>
              <a:t>5</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The  best alder to date is growing on high benches of the wider river valleys and on toe slopes – section 2 on Management</a:t>
            </a:r>
            <a:r>
              <a:rPr lang="en-US" baseline="0" dirty="0"/>
              <a:t> Units</a:t>
            </a:r>
            <a:r>
              <a:rPr lang="en-US" dirty="0"/>
              <a:t> will outline some of the more productive</a:t>
            </a:r>
            <a:r>
              <a:rPr lang="en-US" baseline="0" dirty="0"/>
              <a:t> areas identified so far. </a:t>
            </a:r>
          </a:p>
          <a:p>
            <a:r>
              <a:rPr lang="en-US" baseline="0" dirty="0"/>
              <a:t>There is a lot of alder that has regenerated heavily on seasonal water tables on the east coast of the island but they do not develop into really productive stands – usually high stocking density but small individual tree size often of lower quality.</a:t>
            </a:r>
          </a:p>
          <a:p>
            <a:r>
              <a:rPr lang="en-US" dirty="0"/>
              <a:t> </a:t>
            </a:r>
          </a:p>
        </p:txBody>
      </p:sp>
      <p:sp>
        <p:nvSpPr>
          <p:cNvPr id="4" name="Slide Number Placeholder 3"/>
          <p:cNvSpPr>
            <a:spLocks noGrp="1"/>
          </p:cNvSpPr>
          <p:nvPr>
            <p:ph type="sldNum" sz="quarter" idx="10"/>
          </p:nvPr>
        </p:nvSpPr>
        <p:spPr/>
        <p:txBody>
          <a:bodyPr/>
          <a:lstStyle/>
          <a:p>
            <a:fld id="{F8D6B626-F17D-40AA-9597-80A479969B4B}" type="slidenum">
              <a:rPr lang="en-US" smtClean="0"/>
              <a:pPr/>
              <a:t>6</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There have been many presentations on this topic over the last ten years, so this is just a brief outline of the vital</a:t>
            </a:r>
            <a:r>
              <a:rPr lang="en-US" baseline="0" dirty="0"/>
              <a:t> concepts.</a:t>
            </a:r>
          </a:p>
          <a:p>
            <a:r>
              <a:rPr lang="en-US" baseline="0" dirty="0"/>
              <a:t>The availability of improved seed could be very valuable; the  Weyerhaeuser program in the US has already extracted similar growth advantages from it’s alder breeding program to that achieved with Douglas fir.</a:t>
            </a:r>
            <a:endParaRPr lang="en-US" dirty="0"/>
          </a:p>
        </p:txBody>
      </p:sp>
      <p:sp>
        <p:nvSpPr>
          <p:cNvPr id="4" name="Slide Number Placeholder 3"/>
          <p:cNvSpPr>
            <a:spLocks noGrp="1"/>
          </p:cNvSpPr>
          <p:nvPr>
            <p:ph type="sldNum" sz="quarter" idx="10"/>
          </p:nvPr>
        </p:nvSpPr>
        <p:spPr/>
        <p:txBody>
          <a:bodyPr/>
          <a:lstStyle/>
          <a:p>
            <a:fld id="{F8D6B626-F17D-40AA-9597-80A479969B4B}" type="slidenum">
              <a:rPr lang="en-US" smtClean="0"/>
              <a:pPr/>
              <a:t>7</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dirty="0"/>
              <a:t>Although alder can be very productive on sites with thicker humus layers, re-establishing it by planting is</a:t>
            </a:r>
            <a:r>
              <a:rPr lang="en-US" baseline="0" dirty="0"/>
              <a:t> difficult and establishment can be quite slow. Roots need to get into mineral or black and rich organics at the very least. Site disturbance to mix humus with upper mineral layers is extremely effective.</a:t>
            </a:r>
          </a:p>
          <a:p>
            <a:r>
              <a:rPr lang="en-US" baseline="0" dirty="0"/>
              <a:t>Hot south facing slopes are also very difficult to establish, even if you have just harvested good alder from them. Sun scald and drought are a real problem until canopy closure provides shading to the stems and soil.</a:t>
            </a:r>
          </a:p>
          <a:p>
            <a:r>
              <a:rPr lang="en-US" baseline="0" dirty="0"/>
              <a:t>Frost is probably the number one consideration with planting location selection . Avoid frost hollows and areas where cold air ponds. The flats of valley bottoms especially up against standing riparian timber can be sensitive. It is generally late spring frost from mid April till early May that kills seedlings by killing cambium on the lower stem girdling the tree. Trees are usually able to withstand these events by the third growing season but exceptional frost can damage older trees.</a:t>
            </a:r>
          </a:p>
          <a:p>
            <a:r>
              <a:rPr lang="en-US" baseline="0" dirty="0"/>
              <a:t>Elk are becoming a serious concern, the </a:t>
            </a:r>
            <a:r>
              <a:rPr lang="en-US" baseline="0" dirty="0" err="1"/>
              <a:t>MoE</a:t>
            </a:r>
            <a:r>
              <a:rPr lang="en-US" baseline="0" dirty="0"/>
              <a:t> program of introducing elk throughout the Sunshine Coast and now in the Fraser valley is causing more and more trouble. They generally do not browse so unlike conifer, alder establish quickly but they begin to rub as soon as the trees are 3-4m tall. Plantations are beginning to suffer and the long term effects are unknown. High stocking from natural regeneration is a good solution. Deer browse has mostly been negligible and has saved money in some situations like Nelson Island.</a:t>
            </a:r>
          </a:p>
          <a:p>
            <a:r>
              <a:rPr lang="en-US" baseline="0" dirty="0"/>
              <a:t>The alder Bark beetle is a necessary consideration with plantations. Serious stem damage and growth impacts can be caused by the beetle and the best solution is to allow sites to fallow for a year before re-planting. Effective slash reduction by burning also works but is becoming increasingly difficult to carry out.</a:t>
            </a:r>
            <a:endParaRPr lang="en-US" dirty="0"/>
          </a:p>
        </p:txBody>
      </p:sp>
      <p:sp>
        <p:nvSpPr>
          <p:cNvPr id="4" name="Slide Number Placeholder 3"/>
          <p:cNvSpPr>
            <a:spLocks noGrp="1"/>
          </p:cNvSpPr>
          <p:nvPr>
            <p:ph type="sldNum" sz="quarter" idx="10"/>
          </p:nvPr>
        </p:nvSpPr>
        <p:spPr/>
        <p:txBody>
          <a:bodyPr/>
          <a:lstStyle/>
          <a:p>
            <a:fld id="{F8D6B626-F17D-40AA-9597-80A479969B4B}" type="slidenum">
              <a:rPr lang="en-US" smtClean="0"/>
              <a:pPr/>
              <a:t>8</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dirty="0"/>
              <a:t>We will discuss the concept of the various classes</a:t>
            </a:r>
            <a:r>
              <a:rPr lang="en-US" baseline="0" dirty="0"/>
              <a:t> of mixed wood labels later in the presentation, for now we just want to focus on the different </a:t>
            </a:r>
            <a:r>
              <a:rPr lang="en-US" baseline="0" dirty="0" err="1"/>
              <a:t>silviculture</a:t>
            </a:r>
            <a:r>
              <a:rPr lang="en-US" baseline="0" dirty="0"/>
              <a:t>  options and interpretations of mixed wood.</a:t>
            </a:r>
          </a:p>
          <a:p>
            <a:r>
              <a:rPr lang="en-US" baseline="0" dirty="0"/>
              <a:t>Stratified mixtures is often the concept most foresters will have for a mixed wood approach and is typical in the boreal forest or central interior where an </a:t>
            </a:r>
            <a:r>
              <a:rPr lang="en-US" baseline="0" dirty="0" err="1"/>
              <a:t>overstory</a:t>
            </a:r>
            <a:r>
              <a:rPr lang="en-US" baseline="0" dirty="0"/>
              <a:t> of aspen or birch has an understory of spruce developing. The </a:t>
            </a:r>
            <a:r>
              <a:rPr lang="en-US" baseline="0" dirty="0" err="1"/>
              <a:t>overstory</a:t>
            </a:r>
            <a:r>
              <a:rPr lang="en-US" baseline="0" dirty="0"/>
              <a:t> deciduous can and often is harvested first and the conifer left to develop further. We do see these stratified mixes on the coast also, where often a full canopy of alder has a patchy distribution of hemlock / </a:t>
            </a:r>
            <a:r>
              <a:rPr lang="en-US" baseline="0" dirty="0" err="1"/>
              <a:t>Cw</a:t>
            </a:r>
            <a:r>
              <a:rPr lang="en-US" baseline="0" dirty="0"/>
              <a:t> / Ss understory of variable  heights. However, there is rarely enough uniformity in stocking to manage this conifer for a follow on crop. Girdling to kill the alder </a:t>
            </a:r>
            <a:r>
              <a:rPr lang="en-US" baseline="0" dirty="0" err="1"/>
              <a:t>overstory</a:t>
            </a:r>
            <a:r>
              <a:rPr lang="en-US" baseline="0" dirty="0"/>
              <a:t> has been a common practice, especially in riparian areas, followed by fill planting as necessary. This however completely wastes the value in the alder </a:t>
            </a:r>
            <a:r>
              <a:rPr lang="en-US" baseline="0" dirty="0" err="1"/>
              <a:t>overstory</a:t>
            </a:r>
            <a:r>
              <a:rPr lang="en-US" baseline="0" dirty="0"/>
              <a:t>.</a:t>
            </a:r>
          </a:p>
          <a:p>
            <a:r>
              <a:rPr lang="en-US" baseline="0" dirty="0"/>
              <a:t>Intimate mixtures – A common scenario, where there is a deciduous component scattered through a conifer plantation often quite well distributed  and with some small clumps heavy to alder. Conifer and alder will be of similar size and </a:t>
            </a:r>
            <a:r>
              <a:rPr lang="en-US" baseline="0" dirty="0" err="1"/>
              <a:t>vigour</a:t>
            </a:r>
            <a:r>
              <a:rPr lang="en-US" baseline="0" dirty="0"/>
              <a:t> for a certain period and management intervention by spacing/brushing can result in a truly mixed forest where conifers and alder would grow adjacent either as individuals or small clumps through to maturity. Many of the stands harvested under the NWH </a:t>
            </a:r>
            <a:r>
              <a:rPr lang="en-US" baseline="0" dirty="0" err="1"/>
              <a:t>licence</a:t>
            </a:r>
            <a:r>
              <a:rPr lang="en-US" baseline="0" dirty="0"/>
              <a:t> fit this description although they of course had no management intervention. Due to our current lack of experience with this and the need to intervene with possibly more than one spacing to maximize value at rotation end this hardwood policy suggests we only consider this on a trial basis.</a:t>
            </a:r>
          </a:p>
          <a:p>
            <a:r>
              <a:rPr lang="en-US" baseline="0" dirty="0"/>
              <a:t>Mosaic Mixtures or Patch mixtures will be the strategy of choice for this policy. In essence the patch approach is based on managing mini alder plantations within a stand originally planted to conifer. What was initially a 20ha block planted to conifer may have very dense alder regeneration in distinct areas such that by FG it may be, through a well documented process, only 13ha of conifer with two distinct alder patches totaling 7ha.</a:t>
            </a:r>
            <a:endParaRPr lang="en-US" dirty="0"/>
          </a:p>
        </p:txBody>
      </p:sp>
      <p:sp>
        <p:nvSpPr>
          <p:cNvPr id="4" name="Slide Number Placeholder 3"/>
          <p:cNvSpPr>
            <a:spLocks noGrp="1"/>
          </p:cNvSpPr>
          <p:nvPr>
            <p:ph type="sldNum" sz="quarter" idx="10"/>
          </p:nvPr>
        </p:nvSpPr>
        <p:spPr/>
        <p:txBody>
          <a:bodyPr/>
          <a:lstStyle/>
          <a:p>
            <a:fld id="{F8D6B626-F17D-40AA-9597-80A479969B4B}" type="slidenum">
              <a:rPr lang="en-US" smtClean="0"/>
              <a:pPr/>
              <a:t>10</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a:p>
            <a:r>
              <a:rPr lang="en-US" dirty="0"/>
              <a:t>So, typical 05 and</a:t>
            </a:r>
            <a:r>
              <a:rPr lang="en-US" baseline="0" dirty="0"/>
              <a:t> 07 sites still </a:t>
            </a:r>
            <a:r>
              <a:rPr lang="en-US" baseline="0" dirty="0" err="1"/>
              <a:t>favoured</a:t>
            </a:r>
            <a:r>
              <a:rPr lang="en-US" baseline="0" dirty="0"/>
              <a:t>.</a:t>
            </a:r>
          </a:p>
          <a:p>
            <a:r>
              <a:rPr lang="en-US" baseline="0" dirty="0"/>
              <a:t>The Hardwood </a:t>
            </a:r>
            <a:r>
              <a:rPr lang="en-US" baseline="0" dirty="0" err="1"/>
              <a:t>Silviculture</a:t>
            </a:r>
            <a:r>
              <a:rPr lang="en-US" baseline="0" dirty="0"/>
              <a:t> Coop has shown that unlike most conifer species, early growth of Alder is generally independent of site quality. Meaning that over the first 10 years at least, alder stands can show little indication that the long term productivity is unlikely to sustain them.</a:t>
            </a:r>
            <a:endParaRPr lang="en-US" dirty="0"/>
          </a:p>
        </p:txBody>
      </p:sp>
      <p:sp>
        <p:nvSpPr>
          <p:cNvPr id="4" name="Slide Number Placeholder 3"/>
          <p:cNvSpPr>
            <a:spLocks noGrp="1"/>
          </p:cNvSpPr>
          <p:nvPr>
            <p:ph type="sldNum" sz="quarter" idx="10"/>
          </p:nvPr>
        </p:nvSpPr>
        <p:spPr/>
        <p:txBody>
          <a:bodyPr/>
          <a:lstStyle/>
          <a:p>
            <a:fld id="{F8D6B626-F17D-40AA-9597-80A479969B4B}" type="slidenum">
              <a:rPr lang="en-US" smtClean="0"/>
              <a:pPr/>
              <a:t>11</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Especially at this point, there is the chance to add to the alder growing</a:t>
            </a:r>
            <a:r>
              <a:rPr lang="en-US" baseline="0" dirty="0"/>
              <a:t> stock by targeting conifer sites just coming up for brushing treatments – this is the best opportunity to increase the amount of alder in the short term.</a:t>
            </a:r>
          </a:p>
          <a:p>
            <a:r>
              <a:rPr lang="en-US" baseline="0" dirty="0"/>
              <a:t> By using natural regeneration that is well advanced you are able to pick out real good quality stands that is beyond the regeneration stage where most risk to alder seedlings occurs.</a:t>
            </a:r>
            <a:endParaRPr lang="en-US" dirty="0"/>
          </a:p>
        </p:txBody>
      </p:sp>
      <p:sp>
        <p:nvSpPr>
          <p:cNvPr id="4" name="Slide Number Placeholder 3"/>
          <p:cNvSpPr>
            <a:spLocks noGrp="1"/>
          </p:cNvSpPr>
          <p:nvPr>
            <p:ph type="sldNum" sz="quarter" idx="10"/>
          </p:nvPr>
        </p:nvSpPr>
        <p:spPr/>
        <p:txBody>
          <a:bodyPr/>
          <a:lstStyle/>
          <a:p>
            <a:fld id="{F8D6B626-F17D-40AA-9597-80A479969B4B}" type="slidenum">
              <a:rPr lang="en-US" smtClean="0"/>
              <a:pPr/>
              <a:t>12</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Growing alder is all about rapid early height growth. Probably even more so that </a:t>
            </a:r>
            <a:r>
              <a:rPr lang="en-US" dirty="0" err="1"/>
              <a:t>Fd</a:t>
            </a:r>
            <a:r>
              <a:rPr lang="en-US" dirty="0"/>
              <a:t>, alder needs a low competition level with</a:t>
            </a:r>
            <a:r>
              <a:rPr lang="en-US" baseline="0" dirty="0"/>
              <a:t> shrubs and grasses, but really benefits from intra-tree competition </a:t>
            </a:r>
            <a:r>
              <a:rPr lang="en-US" baseline="0" dirty="0" err="1"/>
              <a:t>ie</a:t>
            </a:r>
            <a:r>
              <a:rPr lang="en-US" baseline="0" dirty="0"/>
              <a:t> isolated and sparse alder are generally not great crop trees.</a:t>
            </a:r>
            <a:endParaRPr lang="en-US" dirty="0"/>
          </a:p>
        </p:txBody>
      </p:sp>
      <p:sp>
        <p:nvSpPr>
          <p:cNvPr id="4" name="Slide Number Placeholder 3"/>
          <p:cNvSpPr>
            <a:spLocks noGrp="1"/>
          </p:cNvSpPr>
          <p:nvPr>
            <p:ph type="sldNum" sz="quarter" idx="10"/>
          </p:nvPr>
        </p:nvSpPr>
        <p:spPr/>
        <p:txBody>
          <a:bodyPr/>
          <a:lstStyle/>
          <a:p>
            <a:fld id="{F8D6B626-F17D-40AA-9597-80A479969B4B}" type="slidenum">
              <a:rPr lang="en-US" smtClean="0"/>
              <a:pPr/>
              <a:t>15</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Initial surveys for </a:t>
            </a:r>
            <a:r>
              <a:rPr lang="en-US" dirty="0" err="1"/>
              <a:t>regen</a:t>
            </a:r>
            <a:r>
              <a:rPr lang="en-US" dirty="0"/>
              <a:t> delay may not adequately identify the extent of alder </a:t>
            </a:r>
            <a:r>
              <a:rPr lang="en-US" dirty="0" err="1"/>
              <a:t>regen</a:t>
            </a:r>
            <a:r>
              <a:rPr lang="en-US" dirty="0"/>
              <a:t> – one or two</a:t>
            </a:r>
            <a:r>
              <a:rPr lang="en-US" baseline="0" dirty="0"/>
              <a:t> seasons after planting may not be enough time to give the first wave of alder time to express itself. Plan to survey around the end of the 3</a:t>
            </a:r>
            <a:r>
              <a:rPr lang="en-US" baseline="30000" dirty="0"/>
              <a:t>rd</a:t>
            </a:r>
            <a:r>
              <a:rPr lang="en-US" baseline="0" dirty="0"/>
              <a:t> growing season, even if it is just a just a walk through with a limited amount of plots to get some baseline data. What this will do is enable you to move the block from the potential list onto the possible or probable list. You can also make your first tentative plans as to possible brushing requirements in relation to deciduous.</a:t>
            </a:r>
          </a:p>
          <a:p>
            <a:r>
              <a:rPr lang="en-US" baseline="0" dirty="0"/>
              <a:t>Vigorous conifer will just be starting to respond to alder competition by about year 5 or 6 and this is when management decisions need to be made – confirming that </a:t>
            </a:r>
            <a:r>
              <a:rPr lang="en-US" baseline="0" dirty="0" err="1"/>
              <a:t>mixedwood</a:t>
            </a:r>
            <a:r>
              <a:rPr lang="en-US" baseline="0" dirty="0"/>
              <a:t> management is not simply a case of management by default but a well thought strategy to deal with complex ecological conditions and a process to optimize </a:t>
            </a:r>
            <a:r>
              <a:rPr lang="en-US" baseline="0" dirty="0" err="1"/>
              <a:t>silviculture</a:t>
            </a:r>
            <a:r>
              <a:rPr lang="en-US" baseline="0" dirty="0"/>
              <a:t> expenditure.</a:t>
            </a:r>
            <a:endParaRPr lang="en-US" dirty="0"/>
          </a:p>
        </p:txBody>
      </p:sp>
      <p:sp>
        <p:nvSpPr>
          <p:cNvPr id="4" name="Slide Number Placeholder 3"/>
          <p:cNvSpPr>
            <a:spLocks noGrp="1"/>
          </p:cNvSpPr>
          <p:nvPr>
            <p:ph type="sldNum" sz="quarter" idx="10"/>
          </p:nvPr>
        </p:nvSpPr>
        <p:spPr/>
        <p:txBody>
          <a:bodyPr/>
          <a:lstStyle/>
          <a:p>
            <a:fld id="{F8D6B626-F17D-40AA-9597-80A479969B4B}" type="slidenum">
              <a:rPr lang="en-US" smtClean="0"/>
              <a:pPr/>
              <a:t>19</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Before starting to survey it is best to try</a:t>
            </a:r>
            <a:r>
              <a:rPr lang="en-US" baseline="0" dirty="0"/>
              <a:t> to pre-stratify  into the dominant forest cover. In some respects this is easier in winter with no leaves since it actually gives a better impression of stocking density for the alder. Beware non alder deciduous </a:t>
            </a:r>
            <a:r>
              <a:rPr lang="en-US" baseline="0" dirty="0" err="1"/>
              <a:t>ie</a:t>
            </a:r>
            <a:r>
              <a:rPr lang="en-US" baseline="0" dirty="0"/>
              <a:t> cherry, willow and on the mainland the common species, birch. </a:t>
            </a:r>
          </a:p>
          <a:p>
            <a:pPr algn="l"/>
            <a:r>
              <a:rPr lang="en-US" baseline="0" dirty="0"/>
              <a:t>This will enable you to think ahead to which species you think should be dominant and make decisions about brushing or the consequences of leaving conifer as “ghost trees”. Assuming you are in a DC / D you would be going into it planning on looking for 3 to 6 alder per plot and thinking about stem distribution, stem quality and most importantly thinking about the stratum size for future development. We have currently suggested a half hectare rule of thumb for D, I would suggest that could become smaller as we get more comfortable with the concept.</a:t>
            </a:r>
            <a:endParaRPr lang="en-US" dirty="0"/>
          </a:p>
        </p:txBody>
      </p:sp>
      <p:sp>
        <p:nvSpPr>
          <p:cNvPr id="4" name="Slide Number Placeholder 3"/>
          <p:cNvSpPr>
            <a:spLocks noGrp="1"/>
          </p:cNvSpPr>
          <p:nvPr>
            <p:ph type="sldNum" sz="quarter" idx="10"/>
          </p:nvPr>
        </p:nvSpPr>
        <p:spPr/>
        <p:txBody>
          <a:bodyPr/>
          <a:lstStyle/>
          <a:p>
            <a:fld id="{F8D6B626-F17D-40AA-9597-80A479969B4B}" type="slidenum">
              <a:rPr lang="en-US" smtClean="0"/>
              <a:pPr/>
              <a:t>21</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The alder stocking standards are somewhat lower than</a:t>
            </a:r>
            <a:r>
              <a:rPr lang="en-US" baseline="0" dirty="0"/>
              <a:t> those typically used for intensive establishment of plantations, but by the time these surveys are being carried out the alder is already past the early establishment stage and you will be able to judge for yourself the quality of the trees. Ideally if stem form and branch size are good, and height growth indicates high </a:t>
            </a:r>
            <a:r>
              <a:rPr lang="en-US" baseline="0" dirty="0" err="1"/>
              <a:t>vigour</a:t>
            </a:r>
            <a:r>
              <a:rPr lang="en-US" baseline="0" dirty="0"/>
              <a:t> then 600 – 800 </a:t>
            </a:r>
            <a:r>
              <a:rPr lang="en-US" baseline="0" dirty="0" err="1"/>
              <a:t>sph</a:t>
            </a:r>
            <a:r>
              <a:rPr lang="en-US" baseline="0" dirty="0"/>
              <a:t> is potentially an adequate number to produce an exceptional crop of </a:t>
            </a:r>
            <a:r>
              <a:rPr lang="en-US" baseline="0" dirty="0" err="1"/>
              <a:t>sawlog</a:t>
            </a:r>
            <a:r>
              <a:rPr lang="en-US" baseline="0" dirty="0"/>
              <a:t> trees. Not surprisingly, these are the numbers suggested for most post spacing prescriptions.</a:t>
            </a:r>
          </a:p>
          <a:p>
            <a:r>
              <a:rPr lang="en-US" baseline="0" dirty="0"/>
              <a:t> Conifer standards are typical for whichever rich site series you are on ( here an 05) – what you are looking for are </a:t>
            </a:r>
            <a:r>
              <a:rPr lang="en-US" baseline="0" dirty="0" err="1"/>
              <a:t>vigourous</a:t>
            </a:r>
            <a:r>
              <a:rPr lang="en-US" baseline="0" dirty="0"/>
              <a:t> and healthy trees that can withstand competition from the adjacent alder.  </a:t>
            </a:r>
            <a:endParaRPr lang="en-US" dirty="0"/>
          </a:p>
        </p:txBody>
      </p:sp>
      <p:sp>
        <p:nvSpPr>
          <p:cNvPr id="4" name="Slide Number Placeholder 3"/>
          <p:cNvSpPr>
            <a:spLocks noGrp="1"/>
          </p:cNvSpPr>
          <p:nvPr>
            <p:ph type="sldNum" sz="quarter" idx="10"/>
          </p:nvPr>
        </p:nvSpPr>
        <p:spPr/>
        <p:txBody>
          <a:bodyPr/>
          <a:lstStyle/>
          <a:p>
            <a:fld id="{F8D6B626-F17D-40AA-9597-80A479969B4B}" type="slidenum">
              <a:rPr lang="en-US" smtClean="0"/>
              <a:pPr/>
              <a:t>22</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When in areas</a:t>
            </a:r>
            <a:r>
              <a:rPr lang="en-US" baseline="0" dirty="0"/>
              <a:t> clearly identified as conifer, surveyors should be thinking about brushing treatments and FG requirements of the conifers.</a:t>
            </a:r>
          </a:p>
          <a:p>
            <a:r>
              <a:rPr lang="en-US" baseline="0" dirty="0"/>
              <a:t>When in the areas clearly identified as alder leading, consider if spacing treatments might be appropriate – has dominance expressed, will spacing be needed to focus growth on fewer stems.</a:t>
            </a:r>
          </a:p>
          <a:p>
            <a:r>
              <a:rPr lang="en-US" baseline="0" dirty="0"/>
              <a:t>Rule of thumb – stands with more than ~2500-3000 should be spaced to no less than 1000 </a:t>
            </a:r>
            <a:r>
              <a:rPr lang="en-US" baseline="0" dirty="0" err="1"/>
              <a:t>sph</a:t>
            </a:r>
            <a:r>
              <a:rPr lang="en-US" baseline="0" dirty="0"/>
              <a:t> to avoid crop damage from snow press and wind damage. Stands with less than ~2500 and with moderate dominance expressed can be spaced to 600-800 </a:t>
            </a:r>
            <a:r>
              <a:rPr lang="en-US" baseline="0" dirty="0" err="1"/>
              <a:t>sph</a:t>
            </a:r>
            <a:r>
              <a:rPr lang="en-US" baseline="0" dirty="0"/>
              <a:t>. Any alder patches where dominance is clearly shown by a well distributed portion of the trees need not be spaced. There is some good data emerging that the best 250 </a:t>
            </a:r>
            <a:r>
              <a:rPr lang="en-US" baseline="0" dirty="0" err="1"/>
              <a:t>sph</a:t>
            </a:r>
            <a:r>
              <a:rPr lang="en-US" baseline="0" dirty="0"/>
              <a:t> in alder plantations are independent of stocking density.</a:t>
            </a:r>
            <a:endParaRPr lang="en-US" dirty="0"/>
          </a:p>
        </p:txBody>
      </p:sp>
      <p:sp>
        <p:nvSpPr>
          <p:cNvPr id="4" name="Slide Number Placeholder 3"/>
          <p:cNvSpPr>
            <a:spLocks noGrp="1"/>
          </p:cNvSpPr>
          <p:nvPr>
            <p:ph type="sldNum" sz="quarter" idx="10"/>
          </p:nvPr>
        </p:nvSpPr>
        <p:spPr/>
        <p:txBody>
          <a:bodyPr/>
          <a:lstStyle/>
          <a:p>
            <a:fld id="{F8D6B626-F17D-40AA-9597-80A479969B4B}" type="slidenum">
              <a:rPr lang="en-US" smtClean="0"/>
              <a:pPr/>
              <a:t>23</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As discussed, alder natural regeneration is very rarely uniform and the chances of finding hectares of well distributed</a:t>
            </a:r>
            <a:r>
              <a:rPr lang="en-US" baseline="0" dirty="0"/>
              <a:t> alder over conifer is remote. More likely 60-70% of a stratum will be well stocked but some smaller percentage will have much poorer stocking and likely the conifer are doing well. This is going to be where the second stocking standard, for the conifer, comes in as at each plot you will need to identify the leading designation and then utilize the applicable broadleaf or conifer stocking standard for that unit. </a:t>
            </a:r>
          </a:p>
          <a:p>
            <a:r>
              <a:rPr lang="en-US" baseline="0" dirty="0"/>
              <a:t>The surveyor will also need to make decisions on whether the conifer will remain FG or might need some brushing. </a:t>
            </a:r>
            <a:endParaRPr lang="en-US" dirty="0"/>
          </a:p>
        </p:txBody>
      </p:sp>
      <p:sp>
        <p:nvSpPr>
          <p:cNvPr id="4" name="Slide Number Placeholder 3"/>
          <p:cNvSpPr>
            <a:spLocks noGrp="1"/>
          </p:cNvSpPr>
          <p:nvPr>
            <p:ph type="sldNum" sz="quarter" idx="10"/>
          </p:nvPr>
        </p:nvSpPr>
        <p:spPr/>
        <p:txBody>
          <a:bodyPr/>
          <a:lstStyle/>
          <a:p>
            <a:fld id="{F8D6B626-F17D-40AA-9597-80A479969B4B}" type="slidenum">
              <a:rPr lang="en-US" smtClean="0"/>
              <a:pPr/>
              <a:t>24</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What</a:t>
            </a:r>
            <a:r>
              <a:rPr lang="en-US" baseline="0" dirty="0"/>
              <a:t> should the </a:t>
            </a:r>
            <a:r>
              <a:rPr lang="en-US" baseline="0" dirty="0" err="1"/>
              <a:t>silviculture</a:t>
            </a:r>
            <a:r>
              <a:rPr lang="en-US" baseline="0" dirty="0"/>
              <a:t> label look like ? </a:t>
            </a:r>
            <a:r>
              <a:rPr lang="en-US" i="1" baseline="0" dirty="0">
                <a:solidFill>
                  <a:srgbClr val="FFFF00"/>
                </a:solidFill>
              </a:rPr>
              <a:t>Should it just include mixed species or do we separate the stratums and record individually? </a:t>
            </a:r>
            <a:r>
              <a:rPr lang="en-US" i="1" baseline="0" dirty="0" err="1">
                <a:solidFill>
                  <a:srgbClr val="FFFF00"/>
                </a:solidFill>
              </a:rPr>
              <a:t>Ie</a:t>
            </a:r>
            <a:r>
              <a:rPr lang="en-US" i="1" baseline="0" dirty="0">
                <a:solidFill>
                  <a:srgbClr val="FFFF00"/>
                </a:solidFill>
              </a:rPr>
              <a:t> 10 ha of Dr7 Fd2Cw1 or 7ha of Dr10 and 3ha of Fd7Cw3 ?</a:t>
            </a:r>
            <a:endParaRPr lang="en-US" i="1" dirty="0">
              <a:solidFill>
                <a:srgbClr val="FFFF00"/>
              </a:solidFill>
            </a:endParaRPr>
          </a:p>
        </p:txBody>
      </p:sp>
      <p:sp>
        <p:nvSpPr>
          <p:cNvPr id="4" name="Slide Number Placeholder 3"/>
          <p:cNvSpPr>
            <a:spLocks noGrp="1"/>
          </p:cNvSpPr>
          <p:nvPr>
            <p:ph type="sldNum" sz="quarter" idx="10"/>
          </p:nvPr>
        </p:nvSpPr>
        <p:spPr/>
        <p:txBody>
          <a:bodyPr/>
          <a:lstStyle/>
          <a:p>
            <a:fld id="{F8D6B626-F17D-40AA-9597-80A479969B4B}" type="slidenum">
              <a:rPr lang="en-US" smtClean="0"/>
              <a:pPr/>
              <a:t>26</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As previously mentioned, the initial target was to provide enough supply for a viable manufacturing industry to be maintained, somewhere in the region of 300,000m3 annually which equates to 300m3/ha from 1000ha.</a:t>
            </a:r>
          </a:p>
        </p:txBody>
      </p:sp>
      <p:sp>
        <p:nvSpPr>
          <p:cNvPr id="4" name="Slide Number Placeholder 3"/>
          <p:cNvSpPr>
            <a:spLocks noGrp="1"/>
          </p:cNvSpPr>
          <p:nvPr>
            <p:ph type="sldNum" sz="quarter" idx="10"/>
          </p:nvPr>
        </p:nvSpPr>
        <p:spPr/>
        <p:txBody>
          <a:bodyPr/>
          <a:lstStyle/>
          <a:p>
            <a:fld id="{F8D6B626-F17D-40AA-9597-80A479969B4B}" type="slidenum">
              <a:rPr lang="en-US" smtClean="0"/>
              <a:pPr/>
              <a:t>31</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This is just based on historic stands of very good alder harvested over the last 15 years</a:t>
            </a:r>
            <a:r>
              <a:rPr lang="en-US" baseline="0" dirty="0"/>
              <a:t> and observation of the newly developing plantations.</a:t>
            </a:r>
          </a:p>
          <a:p>
            <a:r>
              <a:rPr lang="en-US" baseline="0" dirty="0"/>
              <a:t>When considering the strategy for building up a new supply of alder, it may make real sense to create core areas where there is a large amount to base operations upon – whether it is spacing programs or future harvesting. There are already some good areas developing around Powell River, in the Theodosia valley and around Campbell River. The lower Chilliwack valley would be an extremely productive area – some of  the best alder sites encountered were around the </a:t>
            </a:r>
            <a:r>
              <a:rPr lang="en-US" baseline="0" dirty="0" err="1"/>
              <a:t>Tamihi</a:t>
            </a:r>
            <a:r>
              <a:rPr lang="en-US" baseline="0" dirty="0"/>
              <a:t> valley where a real opportunity has been lost.</a:t>
            </a:r>
            <a:endParaRPr lang="en-US" dirty="0"/>
          </a:p>
        </p:txBody>
      </p:sp>
      <p:sp>
        <p:nvSpPr>
          <p:cNvPr id="4" name="Slide Number Placeholder 3"/>
          <p:cNvSpPr>
            <a:spLocks noGrp="1"/>
          </p:cNvSpPr>
          <p:nvPr>
            <p:ph type="sldNum" sz="quarter" idx="10"/>
          </p:nvPr>
        </p:nvSpPr>
        <p:spPr/>
        <p:txBody>
          <a:bodyPr/>
          <a:lstStyle/>
          <a:p>
            <a:fld id="{F8D6B626-F17D-40AA-9597-80A479969B4B}" type="slidenum">
              <a:rPr lang="en-US" smtClean="0"/>
              <a:pPr/>
              <a:t>32</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In the Campbell River</a:t>
            </a:r>
            <a:r>
              <a:rPr lang="en-US" baseline="0" dirty="0"/>
              <a:t> District with </a:t>
            </a:r>
            <a:r>
              <a:rPr lang="en-US" baseline="0" dirty="0" err="1"/>
              <a:t>Interfor</a:t>
            </a:r>
            <a:r>
              <a:rPr lang="en-US" baseline="0" dirty="0"/>
              <a:t>, </a:t>
            </a:r>
            <a:r>
              <a:rPr lang="en-US" baseline="0" dirty="0" err="1"/>
              <a:t>Timberwest</a:t>
            </a:r>
            <a:r>
              <a:rPr lang="en-US" baseline="0" dirty="0"/>
              <a:t>, WFP, BCTS this could be &lt; 50 ha per year.</a:t>
            </a:r>
          </a:p>
          <a:p>
            <a:r>
              <a:rPr lang="en-US" baseline="0" dirty="0"/>
              <a:t>Similarly in the Sunshine Coast with WFP, </a:t>
            </a:r>
            <a:r>
              <a:rPr lang="en-US" baseline="0" dirty="0" err="1"/>
              <a:t>Interfor</a:t>
            </a:r>
            <a:r>
              <a:rPr lang="en-US" baseline="0" dirty="0"/>
              <a:t>, Terminal, BCTS and Community Forests &lt;50 ha each per year </a:t>
            </a:r>
          </a:p>
          <a:p>
            <a:r>
              <a:rPr lang="en-US" baseline="0" dirty="0"/>
              <a:t>This might mean only two or three blocks per year, but more likely more smaller areas.</a:t>
            </a:r>
            <a:endParaRPr lang="en-US" dirty="0"/>
          </a:p>
        </p:txBody>
      </p:sp>
      <p:sp>
        <p:nvSpPr>
          <p:cNvPr id="4" name="Slide Number Placeholder 3"/>
          <p:cNvSpPr>
            <a:spLocks noGrp="1"/>
          </p:cNvSpPr>
          <p:nvPr>
            <p:ph type="sldNum" sz="quarter" idx="10"/>
          </p:nvPr>
        </p:nvSpPr>
        <p:spPr/>
        <p:txBody>
          <a:bodyPr/>
          <a:lstStyle/>
          <a:p>
            <a:fld id="{F8D6B626-F17D-40AA-9597-80A479969B4B}" type="slidenum">
              <a:rPr lang="en-US" smtClean="0"/>
              <a:pPr/>
              <a:t>33</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Another issue that has been considered is the</a:t>
            </a:r>
            <a:r>
              <a:rPr lang="en-US" baseline="0" dirty="0"/>
              <a:t> place red alder may have as a “filler” in a climate change strategy. A 25-30 year rotation can be used to but time while we develop new </a:t>
            </a:r>
            <a:r>
              <a:rPr lang="en-US" baseline="0" dirty="0" err="1"/>
              <a:t>silviculture</a:t>
            </a:r>
            <a:r>
              <a:rPr lang="en-US" baseline="0" dirty="0"/>
              <a:t> strategies based on adapted species and provenances as the full impact of climate change develops.</a:t>
            </a:r>
            <a:endParaRPr lang="en-US" dirty="0"/>
          </a:p>
        </p:txBody>
      </p:sp>
      <p:sp>
        <p:nvSpPr>
          <p:cNvPr id="4" name="Slide Number Placeholder 3"/>
          <p:cNvSpPr>
            <a:spLocks noGrp="1"/>
          </p:cNvSpPr>
          <p:nvPr>
            <p:ph type="sldNum" sz="quarter" idx="10"/>
          </p:nvPr>
        </p:nvSpPr>
        <p:spPr/>
        <p:txBody>
          <a:bodyPr/>
          <a:lstStyle/>
          <a:p>
            <a:fld id="{F8D6B626-F17D-40AA-9597-80A479969B4B}" type="slidenum">
              <a:rPr lang="en-US" smtClean="0"/>
              <a:pPr/>
              <a:t>34</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4BA8D6BB-2A14-4D8E-8419-F12BD44C8C8A}" type="datetimeFigureOut">
              <a:rPr lang="en-US" smtClean="0"/>
              <a:pPr/>
              <a:t>5/10/2021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85B278-31E2-4160-9409-DF57B61D2865}"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BA8D6BB-2A14-4D8E-8419-F12BD44C8C8A}" type="datetimeFigureOut">
              <a:rPr lang="en-US" smtClean="0"/>
              <a:pPr/>
              <a:t>5/10/2021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85B278-31E2-4160-9409-DF57B61D2865}"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BA8D6BB-2A14-4D8E-8419-F12BD44C8C8A}" type="datetimeFigureOut">
              <a:rPr lang="en-US" smtClean="0"/>
              <a:pPr/>
              <a:t>5/10/2021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85B278-31E2-4160-9409-DF57B61D2865}"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BA8D6BB-2A14-4D8E-8419-F12BD44C8C8A}" type="datetimeFigureOut">
              <a:rPr lang="en-US" smtClean="0"/>
              <a:pPr/>
              <a:t>5/10/2021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C85B278-31E2-4160-9409-DF57B61D286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BA8D6BB-2A14-4D8E-8419-F12BD44C8C8A}" type="datetimeFigureOut">
              <a:rPr lang="en-US" smtClean="0"/>
              <a:pPr/>
              <a:t>5/10/2021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C85B278-31E2-4160-9409-DF57B61D286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BA8D6BB-2A14-4D8E-8419-F12BD44C8C8A}" type="datetimeFigureOut">
              <a:rPr lang="en-US" smtClean="0"/>
              <a:pPr/>
              <a:t>5/10/2021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C85B278-31E2-4160-9409-DF57B61D286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BA8D6BB-2A14-4D8E-8419-F12BD44C8C8A}" type="datetimeFigureOut">
              <a:rPr lang="en-US" smtClean="0"/>
              <a:pPr/>
              <a:t>5/10/2021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C85B278-31E2-4160-9409-DF57B61D286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BA8D6BB-2A14-4D8E-8419-F12BD44C8C8A}" type="datetimeFigureOut">
              <a:rPr lang="en-US" smtClean="0"/>
              <a:pPr/>
              <a:t>5/10/2021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C85B278-31E2-4160-9409-DF57B61D286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BA8D6BB-2A14-4D8E-8419-F12BD44C8C8A}" type="datetimeFigureOut">
              <a:rPr lang="en-US" smtClean="0"/>
              <a:pPr/>
              <a:t>5/10/2021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C85B278-31E2-4160-9409-DF57B61D2865}"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BA8D6BB-2A14-4D8E-8419-F12BD44C8C8A}" type="datetimeFigureOut">
              <a:rPr lang="en-US" smtClean="0"/>
              <a:pPr/>
              <a:t>5/10/2021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85B278-31E2-4160-9409-DF57B61D286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BA8D6BB-2A14-4D8E-8419-F12BD44C8C8A}" type="datetimeFigureOut">
              <a:rPr lang="en-US" smtClean="0"/>
              <a:pPr/>
              <a:t>5/10/2021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85B278-31E2-4160-9409-DF57B61D2865}"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95FA84"/>
            </a:gs>
            <a:gs pos="50000">
              <a:srgbClr val="B5FBCB"/>
            </a:gs>
            <a:gs pos="100000">
              <a:srgbClr val="D8FED8"/>
            </a:gs>
          </a:gsLst>
          <a:lin ang="10800000" scaled="1"/>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BA8D6BB-2A14-4D8E-8419-F12BD44C8C8A}" type="datetimeFigureOut">
              <a:rPr lang="en-US" smtClean="0"/>
              <a:pPr/>
              <a:t>5/10/2021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C85B278-31E2-4160-9409-DF57B61D286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4.xml"/><Relationship Id="rId1" Type="http://schemas.openxmlformats.org/officeDocument/2006/relationships/vmlDrawing" Target="../drawings/vmlDrawing1.vml"/><Relationship Id="rId4" Type="http://schemas.openxmlformats.org/officeDocument/2006/relationships/image" Target="../media/image12.emf"/></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vmlDrawing" Target="../drawings/vmlDrawing2.vml"/><Relationship Id="rId5" Type="http://schemas.openxmlformats.org/officeDocument/2006/relationships/image" Target="../media/image16.emf"/><Relationship Id="rId4" Type="http://schemas.openxmlformats.org/officeDocument/2006/relationships/package" Target="../embeddings/Microsoft_Excel_Worksheet.xlsx"/></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838200"/>
            <a:ext cx="7772400" cy="1470025"/>
          </a:xfrm>
        </p:spPr>
        <p:txBody>
          <a:bodyPr>
            <a:normAutofit/>
          </a:bodyPr>
          <a:lstStyle/>
          <a:p>
            <a:r>
              <a:rPr lang="en-US" sz="3600" dirty="0"/>
              <a:t>Hardwood Management in the Coast Region</a:t>
            </a:r>
          </a:p>
        </p:txBody>
      </p:sp>
      <p:sp>
        <p:nvSpPr>
          <p:cNvPr id="3" name="Subtitle 2"/>
          <p:cNvSpPr>
            <a:spLocks noGrp="1"/>
          </p:cNvSpPr>
          <p:nvPr>
            <p:ph type="subTitle" idx="1"/>
          </p:nvPr>
        </p:nvSpPr>
        <p:spPr>
          <a:xfrm>
            <a:off x="1295400" y="2590800"/>
            <a:ext cx="6400800" cy="2819400"/>
          </a:xfrm>
        </p:spPr>
        <p:txBody>
          <a:bodyPr>
            <a:normAutofit lnSpcReduction="10000"/>
          </a:bodyPr>
          <a:lstStyle/>
          <a:p>
            <a:r>
              <a:rPr lang="en-US" dirty="0">
                <a:solidFill>
                  <a:schemeClr val="accent4">
                    <a:lumMod val="50000"/>
                  </a:schemeClr>
                </a:solidFill>
              </a:rPr>
              <a:t>Implementation: A guide to where, when and how.</a:t>
            </a:r>
          </a:p>
          <a:p>
            <a:endParaRPr lang="en-US" dirty="0">
              <a:solidFill>
                <a:schemeClr val="accent4">
                  <a:lumMod val="50000"/>
                </a:schemeClr>
              </a:solidFill>
            </a:endParaRPr>
          </a:p>
          <a:p>
            <a:r>
              <a:rPr lang="en-US" dirty="0"/>
              <a:t>Neil Hughes RPF</a:t>
            </a:r>
            <a:endParaRPr lang="en-CA" dirty="0"/>
          </a:p>
          <a:p>
            <a:r>
              <a:rPr lang="en-CA" dirty="0"/>
              <a:t>Spring 2012</a:t>
            </a:r>
          </a:p>
          <a:p>
            <a:endParaRPr lang="en-US" dirty="0">
              <a:solidFill>
                <a:schemeClr val="accent4">
                  <a:lumMod val="50000"/>
                </a:schemeClr>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A Practical Approach</a:t>
            </a:r>
          </a:p>
        </p:txBody>
      </p:sp>
      <p:sp>
        <p:nvSpPr>
          <p:cNvPr id="5" name="Content Placeholder 4"/>
          <p:cNvSpPr>
            <a:spLocks noGrp="1"/>
          </p:cNvSpPr>
          <p:nvPr>
            <p:ph idx="1"/>
          </p:nvPr>
        </p:nvSpPr>
        <p:spPr/>
        <p:txBody>
          <a:bodyPr/>
          <a:lstStyle/>
          <a:p>
            <a:pPr marL="514350" indent="-514350">
              <a:buFont typeface="+mj-lt"/>
              <a:buAutoNum type="arabicPeriod"/>
            </a:pPr>
            <a:r>
              <a:rPr lang="en-US" sz="3600" dirty="0" err="1"/>
              <a:t>Silviculture</a:t>
            </a:r>
            <a:r>
              <a:rPr lang="en-US" dirty="0"/>
              <a:t> </a:t>
            </a:r>
          </a:p>
          <a:p>
            <a:pPr lvl="1"/>
            <a:r>
              <a:rPr lang="en-US" dirty="0"/>
              <a:t>Why and where to manage for hardwoods</a:t>
            </a:r>
          </a:p>
          <a:p>
            <a:pPr lvl="1"/>
            <a:r>
              <a:rPr lang="en-US" dirty="0"/>
              <a:t>Site identification and getting it right</a:t>
            </a:r>
          </a:p>
          <a:p>
            <a:pPr lvl="1"/>
            <a:r>
              <a:rPr lang="en-US" dirty="0"/>
              <a:t>What makes a good hardwood tree and stand</a:t>
            </a:r>
          </a:p>
          <a:p>
            <a:pPr lvl="1"/>
            <a:r>
              <a:rPr lang="en-US" dirty="0"/>
              <a:t>Decision making based on good information</a:t>
            </a:r>
          </a:p>
          <a:p>
            <a:pPr>
              <a:buNone/>
            </a:pPr>
            <a:r>
              <a:rPr lang="en-US" sz="3600" dirty="0"/>
              <a:t>2. Strategic issues – by Management Unit</a:t>
            </a:r>
          </a:p>
          <a:p>
            <a:pPr>
              <a:buNone/>
            </a:pPr>
            <a:endParaRPr lang="en-US" sz="36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err="1"/>
              <a:t>Silviculture</a:t>
            </a:r>
            <a:br>
              <a:rPr lang="en-US" sz="3600" dirty="0"/>
            </a:br>
            <a:r>
              <a:rPr lang="en-US" sz="3600" dirty="0"/>
              <a:t>1. Why do we manage for hardwoods</a:t>
            </a:r>
          </a:p>
        </p:txBody>
      </p:sp>
      <p:sp>
        <p:nvSpPr>
          <p:cNvPr id="3" name="Content Placeholder 2"/>
          <p:cNvSpPr>
            <a:spLocks noGrp="1"/>
          </p:cNvSpPr>
          <p:nvPr>
            <p:ph idx="1"/>
          </p:nvPr>
        </p:nvSpPr>
        <p:spPr>
          <a:xfrm>
            <a:off x="381000" y="2332037"/>
            <a:ext cx="8229600" cy="3763963"/>
          </a:xfrm>
        </p:spPr>
        <p:txBody>
          <a:bodyPr/>
          <a:lstStyle/>
          <a:p>
            <a:r>
              <a:rPr lang="en-US" dirty="0"/>
              <a:t>Hardwood Timber production and long term forest resilience</a:t>
            </a:r>
          </a:p>
          <a:p>
            <a:endParaRPr lang="en-US" dirty="0"/>
          </a:p>
          <a:p>
            <a:r>
              <a:rPr lang="en-US" dirty="0"/>
              <a:t>To minimize the regeneration period and costs on sites traditionally recognized as difficult to regenerate to conifer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err="1"/>
              <a:t>Silviculture</a:t>
            </a:r>
            <a:br>
              <a:rPr lang="en-US" dirty="0"/>
            </a:br>
            <a:r>
              <a:rPr lang="en-US" dirty="0"/>
              <a:t>1</a:t>
            </a:r>
            <a:r>
              <a:rPr lang="en-US" sz="4000" dirty="0"/>
              <a:t>. Where do we manage for hardwoods</a:t>
            </a:r>
          </a:p>
        </p:txBody>
      </p:sp>
      <p:sp>
        <p:nvSpPr>
          <p:cNvPr id="3" name="Content Placeholder 2"/>
          <p:cNvSpPr>
            <a:spLocks noGrp="1"/>
          </p:cNvSpPr>
          <p:nvPr>
            <p:ph idx="1"/>
          </p:nvPr>
        </p:nvSpPr>
        <p:spPr/>
        <p:txBody>
          <a:bodyPr/>
          <a:lstStyle/>
          <a:p>
            <a:pPr marL="514350" indent="-514350">
              <a:buFont typeface="+mj-lt"/>
              <a:buAutoNum type="arabicPeriod"/>
            </a:pPr>
            <a:r>
              <a:rPr lang="en-US" dirty="0"/>
              <a:t>Alder plantations on the site series where conifer are difficult to establish and alder will grow extremely well</a:t>
            </a:r>
          </a:p>
          <a:p>
            <a:pPr marL="514350" indent="-514350">
              <a:buFont typeface="+mj-lt"/>
              <a:buAutoNum type="arabicPeriod"/>
            </a:pPr>
            <a:r>
              <a:rPr lang="en-US" dirty="0"/>
              <a:t>Alder plantations on those sites where we know it will regenerate very heavily and grow to its potential</a:t>
            </a:r>
          </a:p>
          <a:p>
            <a:pPr marL="514350" indent="-514350">
              <a:buFont typeface="+mj-lt"/>
              <a:buAutoNum type="arabicPeriod"/>
            </a:pPr>
            <a:r>
              <a:rPr lang="en-US" dirty="0"/>
              <a:t>Mixed wood blocks on the same sites which regenerate heavily.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t>2. Site Identification and Getting it Right</a:t>
            </a:r>
          </a:p>
        </p:txBody>
      </p:sp>
      <p:sp>
        <p:nvSpPr>
          <p:cNvPr id="3" name="Content Placeholder 2"/>
          <p:cNvSpPr>
            <a:spLocks noGrp="1"/>
          </p:cNvSpPr>
          <p:nvPr>
            <p:ph idx="1"/>
          </p:nvPr>
        </p:nvSpPr>
        <p:spPr/>
        <p:txBody>
          <a:bodyPr>
            <a:normAutofit lnSpcReduction="10000"/>
          </a:bodyPr>
          <a:lstStyle/>
          <a:p>
            <a:pPr>
              <a:buNone/>
            </a:pPr>
            <a:r>
              <a:rPr lang="en-US" dirty="0"/>
              <a:t>2.1	Alder Planting</a:t>
            </a:r>
          </a:p>
          <a:p>
            <a:r>
              <a:rPr lang="en-US" dirty="0"/>
              <a:t>Moisture and Nutrients, but in the right quantities:</a:t>
            </a:r>
          </a:p>
          <a:p>
            <a:pPr>
              <a:buNone/>
            </a:pPr>
            <a:endParaRPr lang="en-US" dirty="0"/>
          </a:p>
          <a:p>
            <a:r>
              <a:rPr lang="en-US" dirty="0"/>
              <a:t>Soil texture very important – fine textures which help to retain moisture. Alluvial silts and fine sands are the best, coarser sands even on floodplains can be impossible to establish trees on.</a:t>
            </a:r>
          </a:p>
          <a:p>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457200" y="762000"/>
            <a:ext cx="8229600" cy="5364163"/>
          </a:xfrm>
        </p:spPr>
        <p:txBody>
          <a:bodyPr/>
          <a:lstStyle/>
          <a:p>
            <a:r>
              <a:rPr lang="en-US" dirty="0"/>
              <a:t>Slope position is very important with the lower and toe slopes providing the best sites except in some of the richer and wider valleys where some flatter sites are extremely good.</a:t>
            </a:r>
          </a:p>
          <a:p>
            <a:r>
              <a:rPr lang="en-US" dirty="0"/>
              <a:t>Fluctuating water tables, seen as site series 13,14, </a:t>
            </a:r>
          </a:p>
          <a:p>
            <a:pPr>
              <a:buNone/>
            </a:pPr>
            <a:r>
              <a:rPr lang="en-US" dirty="0"/>
              <a:t>	can be extremely productive, such as over marine silts/clays, </a:t>
            </a:r>
          </a:p>
          <a:p>
            <a:pPr>
              <a:buNone/>
            </a:pPr>
            <a:r>
              <a:rPr lang="en-US" dirty="0"/>
              <a:t>	or dreadful, as found in places on eastern Vancouver Island.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t>Alder Plantation Establishment</a:t>
            </a:r>
          </a:p>
        </p:txBody>
      </p:sp>
      <p:sp>
        <p:nvSpPr>
          <p:cNvPr id="3" name="Content Placeholder 2"/>
          <p:cNvSpPr>
            <a:spLocks noGrp="1"/>
          </p:cNvSpPr>
          <p:nvPr>
            <p:ph idx="1"/>
          </p:nvPr>
        </p:nvSpPr>
        <p:spPr/>
        <p:txBody>
          <a:bodyPr>
            <a:normAutofit lnSpcReduction="10000"/>
          </a:bodyPr>
          <a:lstStyle/>
          <a:p>
            <a:r>
              <a:rPr lang="en-US" dirty="0"/>
              <a:t>High quality </a:t>
            </a:r>
            <a:r>
              <a:rPr lang="en-US" dirty="0" err="1"/>
              <a:t>bareroot</a:t>
            </a:r>
            <a:r>
              <a:rPr lang="en-US" dirty="0"/>
              <a:t> or plugs – 310 ½+½ or 512 / 515 </a:t>
            </a:r>
          </a:p>
          <a:p>
            <a:r>
              <a:rPr lang="en-US" dirty="0"/>
              <a:t>Improved seed may become available as seed orchards are established</a:t>
            </a:r>
          </a:p>
          <a:p>
            <a:r>
              <a:rPr lang="en-US" dirty="0"/>
              <a:t>Site prep treatment with either herbicide or mechanical </a:t>
            </a:r>
            <a:r>
              <a:rPr lang="en-US" dirty="0" err="1"/>
              <a:t>screefing</a:t>
            </a:r>
            <a:r>
              <a:rPr lang="en-US" dirty="0"/>
              <a:t> is extremely important to get quick establishment and take advantage of alder’s rapid early growth.</a:t>
            </a:r>
          </a:p>
          <a:p>
            <a:r>
              <a:rPr lang="en-US" dirty="0"/>
              <a:t>Aim for canopy closure by year 4.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buNone/>
            </a:pPr>
            <a:r>
              <a:rPr lang="en-US" sz="3600" dirty="0"/>
              <a:t>Other factors vital to consider</a:t>
            </a:r>
            <a:r>
              <a:rPr lang="en-US" dirty="0"/>
              <a:t>:</a:t>
            </a:r>
          </a:p>
          <a:p>
            <a:r>
              <a:rPr lang="en-US" dirty="0"/>
              <a:t>Humus layer depths</a:t>
            </a:r>
          </a:p>
          <a:p>
            <a:r>
              <a:rPr lang="en-US" dirty="0"/>
              <a:t>Aspect</a:t>
            </a:r>
          </a:p>
          <a:p>
            <a:r>
              <a:rPr lang="en-US" dirty="0"/>
              <a:t>Frost</a:t>
            </a:r>
          </a:p>
          <a:p>
            <a:r>
              <a:rPr lang="en-US" dirty="0"/>
              <a:t>Elk and deer – damage OR cost reduction </a:t>
            </a:r>
          </a:p>
          <a:p>
            <a:r>
              <a:rPr lang="en-US" dirty="0"/>
              <a:t>Bark Beetles</a:t>
            </a:r>
          </a:p>
          <a:p>
            <a:endParaRPr lang="en-US" dirty="0"/>
          </a:p>
          <a:p>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t>2.2 Mixed Wood Management</a:t>
            </a:r>
          </a:p>
        </p:txBody>
      </p:sp>
      <p:sp>
        <p:nvSpPr>
          <p:cNvPr id="3" name="Content Placeholder 2"/>
          <p:cNvSpPr>
            <a:spLocks noGrp="1"/>
          </p:cNvSpPr>
          <p:nvPr>
            <p:ph sz="half" idx="1"/>
          </p:nvPr>
        </p:nvSpPr>
        <p:spPr/>
        <p:txBody>
          <a:bodyPr>
            <a:normAutofit lnSpcReduction="10000"/>
          </a:bodyPr>
          <a:lstStyle/>
          <a:p>
            <a:r>
              <a:rPr lang="en-US" dirty="0"/>
              <a:t>Focus of Mixed-wood management for now will be Red Alder</a:t>
            </a:r>
          </a:p>
          <a:p>
            <a:r>
              <a:rPr lang="en-US" dirty="0"/>
              <a:t>Lack of experience with other species to date.</a:t>
            </a:r>
          </a:p>
          <a:p>
            <a:endParaRPr lang="en-US" dirty="0"/>
          </a:p>
          <a:p>
            <a:r>
              <a:rPr lang="en-US" dirty="0"/>
              <a:t>Birch and Maple should be considered for trial purposes as appropriate.</a:t>
            </a:r>
          </a:p>
        </p:txBody>
      </p:sp>
      <p:pic>
        <p:nvPicPr>
          <p:cNvPr id="5" name="Content Placeholder 4" descr="Sept Recon. 22008BT600.JPG"/>
          <p:cNvPicPr>
            <a:picLocks noGrp="1" noChangeAspect="1"/>
          </p:cNvPicPr>
          <p:nvPr>
            <p:ph sz="half" idx="2"/>
          </p:nvPr>
        </p:nvPicPr>
        <p:blipFill>
          <a:blip r:embed="rId2"/>
          <a:stretch>
            <a:fillRect/>
          </a:stretch>
        </p:blipFill>
        <p:spPr>
          <a:xfrm>
            <a:off x="4648200" y="2348706"/>
            <a:ext cx="4038600" cy="3028950"/>
          </a:xfr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600" dirty="0"/>
              <a:t>Different types of Mixed Wood Management</a:t>
            </a:r>
          </a:p>
        </p:txBody>
      </p:sp>
      <p:sp>
        <p:nvSpPr>
          <p:cNvPr id="3" name="Content Placeholder 2"/>
          <p:cNvSpPr>
            <a:spLocks noGrp="1"/>
          </p:cNvSpPr>
          <p:nvPr>
            <p:ph idx="1"/>
          </p:nvPr>
        </p:nvSpPr>
        <p:spPr>
          <a:xfrm>
            <a:off x="381000" y="1371600"/>
            <a:ext cx="8229600" cy="5029200"/>
          </a:xfrm>
        </p:spPr>
        <p:txBody>
          <a:bodyPr>
            <a:normAutofit fontScale="92500" lnSpcReduction="20000"/>
          </a:bodyPr>
          <a:lstStyle/>
          <a:p>
            <a:pPr>
              <a:buNone/>
            </a:pPr>
            <a:endParaRPr lang="en-CA" dirty="0"/>
          </a:p>
          <a:p>
            <a:pPr marL="514350" indent="-514350">
              <a:buFont typeface="+mj-lt"/>
              <a:buAutoNum type="arabicPeriod"/>
            </a:pPr>
            <a:r>
              <a:rPr lang="en-CA" sz="3400" dirty="0"/>
              <a:t>Stratified mixtures (deciduous </a:t>
            </a:r>
            <a:r>
              <a:rPr lang="en-CA" sz="3400" dirty="0" err="1"/>
              <a:t>overstory</a:t>
            </a:r>
            <a:r>
              <a:rPr lang="en-CA" sz="3400" dirty="0"/>
              <a:t> with conifer understory)</a:t>
            </a:r>
          </a:p>
          <a:p>
            <a:pPr marL="514350" indent="-514350">
              <a:buFont typeface="+mj-lt"/>
              <a:buAutoNum type="arabicPeriod"/>
            </a:pPr>
            <a:r>
              <a:rPr lang="en-CA" sz="3400" dirty="0"/>
              <a:t> Intimate mixtures (both components show dominance on site)</a:t>
            </a:r>
          </a:p>
          <a:p>
            <a:pPr marL="514350" indent="-514350">
              <a:buFont typeface="+mj-lt"/>
              <a:buAutoNum type="arabicPeriod"/>
            </a:pPr>
            <a:r>
              <a:rPr lang="en-CA" sz="3400" dirty="0"/>
              <a:t> Mosaic mixtures (distinct patches) – stratified in distinct hardwood and distinct conifer patches</a:t>
            </a:r>
          </a:p>
          <a:p>
            <a:pPr marL="514350" indent="-514350">
              <a:buNone/>
            </a:pPr>
            <a:endParaRPr lang="en-CA" dirty="0"/>
          </a:p>
          <a:p>
            <a:pPr marL="514350" indent="-514350">
              <a:buNone/>
            </a:pPr>
            <a:r>
              <a:rPr lang="en-CA" sz="3600" dirty="0"/>
              <a:t>Coast strategy will initially focus on Mosaic mixtures in small to medium size patches </a:t>
            </a:r>
          </a:p>
          <a:p>
            <a:endParaRPr lang="en-CA" dirty="0"/>
          </a:p>
          <a:p>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t>2.2 Mixed Wood Management</a:t>
            </a:r>
          </a:p>
        </p:txBody>
      </p:sp>
      <p:sp>
        <p:nvSpPr>
          <p:cNvPr id="3" name="Content Placeholder 2"/>
          <p:cNvSpPr>
            <a:spLocks noGrp="1"/>
          </p:cNvSpPr>
          <p:nvPr>
            <p:ph idx="1"/>
          </p:nvPr>
        </p:nvSpPr>
        <p:spPr>
          <a:xfrm>
            <a:off x="457200" y="1371600"/>
            <a:ext cx="8229600" cy="4983163"/>
          </a:xfrm>
        </p:spPr>
        <p:txBody>
          <a:bodyPr/>
          <a:lstStyle/>
          <a:p>
            <a:pPr>
              <a:buNone/>
            </a:pPr>
            <a:r>
              <a:rPr lang="en-US" dirty="0"/>
              <a:t>	Site Characteristics</a:t>
            </a:r>
          </a:p>
          <a:p>
            <a:r>
              <a:rPr lang="en-US" dirty="0"/>
              <a:t>To consider a site for mixed wood management, it must still be one suitable for long term alder </a:t>
            </a:r>
            <a:r>
              <a:rPr lang="en-US" dirty="0" err="1"/>
              <a:t>vigour</a:t>
            </a:r>
            <a:endParaRPr lang="en-US" dirty="0"/>
          </a:p>
          <a:p>
            <a:r>
              <a:rPr lang="en-US" dirty="0"/>
              <a:t>Avoid sites where alder can establish rapidly and quickly takes over but it will not be sustained – many zonal and slightly drier sites.</a:t>
            </a:r>
          </a:p>
          <a:p>
            <a:pPr>
              <a:buNone/>
            </a:pPr>
            <a:r>
              <a:rPr lang="en-US" dirty="0"/>
              <a:t>	VI East Coast sites can fit this category.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t>Jump Start for Alder</a:t>
            </a:r>
          </a:p>
        </p:txBody>
      </p:sp>
      <p:sp>
        <p:nvSpPr>
          <p:cNvPr id="3" name="Content Placeholder 2"/>
          <p:cNvSpPr>
            <a:spLocks noGrp="1"/>
          </p:cNvSpPr>
          <p:nvPr>
            <p:ph idx="1"/>
          </p:nvPr>
        </p:nvSpPr>
        <p:spPr/>
        <p:txBody>
          <a:bodyPr/>
          <a:lstStyle/>
          <a:p>
            <a:r>
              <a:rPr lang="en-US" dirty="0" err="1"/>
              <a:t>Mixedwood</a:t>
            </a:r>
            <a:r>
              <a:rPr lang="en-US" dirty="0"/>
              <a:t> allows you to avoid the regeneration risks of planting alder; focus on healthy, vigorous alder that is beyond the frost or vole damage phase.</a:t>
            </a:r>
          </a:p>
          <a:p>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a:t>8 year </a:t>
            </a:r>
            <a:r>
              <a:rPr lang="en-US" sz="2800" dirty="0" err="1"/>
              <a:t>Fd</a:t>
            </a:r>
            <a:r>
              <a:rPr lang="en-US" sz="2800" dirty="0"/>
              <a:t> on 05//07  site with heavy </a:t>
            </a:r>
            <a:r>
              <a:rPr lang="en-US" sz="2800" dirty="0" err="1"/>
              <a:t>Dr</a:t>
            </a:r>
            <a:r>
              <a:rPr lang="en-US" sz="2800" dirty="0"/>
              <a:t> </a:t>
            </a:r>
            <a:r>
              <a:rPr lang="en-US" sz="2800" dirty="0" err="1"/>
              <a:t>regen</a:t>
            </a:r>
            <a:endParaRPr lang="en-CA" sz="2800" dirty="0"/>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554691" y="1600200"/>
            <a:ext cx="6034617" cy="4525963"/>
          </a:xfrm>
        </p:spPr>
      </p:pic>
    </p:spTree>
    <p:extLst>
      <p:ext uri="{BB962C8B-B14F-4D97-AF65-F5344CB8AC3E}">
        <p14:creationId xmlns:p14="http://schemas.microsoft.com/office/powerpoint/2010/main" val="23024812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685800" y="190866"/>
            <a:ext cx="4935736" cy="6580982"/>
          </a:xfrm>
        </p:spPr>
      </p:pic>
      <p:sp>
        <p:nvSpPr>
          <p:cNvPr id="5" name="TextBox 4"/>
          <p:cNvSpPr txBox="1"/>
          <p:nvPr/>
        </p:nvSpPr>
        <p:spPr>
          <a:xfrm>
            <a:off x="6553200" y="1219200"/>
            <a:ext cx="2286000" cy="2677656"/>
          </a:xfrm>
          <a:prstGeom prst="rect">
            <a:avLst/>
          </a:prstGeom>
          <a:noFill/>
        </p:spPr>
        <p:txBody>
          <a:bodyPr wrap="square" rtlCol="0">
            <a:spAutoFit/>
          </a:bodyPr>
          <a:lstStyle/>
          <a:p>
            <a:r>
              <a:rPr lang="en-US" sz="2400" dirty="0"/>
              <a:t>This block has some of the best alder seen to date for form and </a:t>
            </a:r>
            <a:r>
              <a:rPr lang="en-US" sz="2400" dirty="0" err="1"/>
              <a:t>vigour</a:t>
            </a:r>
            <a:r>
              <a:rPr lang="en-US" sz="2400" dirty="0"/>
              <a:t> and was spaced in January 2012.</a:t>
            </a:r>
            <a:endParaRPr lang="en-CA" sz="2400" dirty="0"/>
          </a:p>
        </p:txBody>
      </p:sp>
    </p:spTree>
    <p:extLst>
      <p:ext uri="{BB962C8B-B14F-4D97-AF65-F5344CB8AC3E}">
        <p14:creationId xmlns:p14="http://schemas.microsoft.com/office/powerpoint/2010/main" val="6294097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a:bodyPr>
          <a:lstStyle/>
          <a:p>
            <a:r>
              <a:rPr lang="en-US" sz="3600" dirty="0"/>
              <a:t>What makes a good alder tree </a:t>
            </a:r>
          </a:p>
        </p:txBody>
      </p:sp>
      <p:sp>
        <p:nvSpPr>
          <p:cNvPr id="5" name="Content Placeholder 4"/>
          <p:cNvSpPr>
            <a:spLocks noGrp="1"/>
          </p:cNvSpPr>
          <p:nvPr>
            <p:ph sz="half" idx="2"/>
          </p:nvPr>
        </p:nvSpPr>
        <p:spPr/>
        <p:txBody>
          <a:bodyPr/>
          <a:lstStyle/>
          <a:p>
            <a:r>
              <a:rPr lang="en-US" dirty="0"/>
              <a:t>Vigorous height growth</a:t>
            </a:r>
          </a:p>
          <a:p>
            <a:r>
              <a:rPr lang="en-US" dirty="0"/>
              <a:t>Stem Form – free of crooks and fork</a:t>
            </a:r>
          </a:p>
          <a:p>
            <a:r>
              <a:rPr lang="en-US" dirty="0"/>
              <a:t>Branch size and number</a:t>
            </a:r>
          </a:p>
          <a:p>
            <a:r>
              <a:rPr lang="en-US" dirty="0"/>
              <a:t>Amount of live crown</a:t>
            </a:r>
          </a:p>
        </p:txBody>
      </p:sp>
      <p:pic>
        <p:nvPicPr>
          <p:cNvPr id="1026" name="Picture 2"/>
          <p:cNvPicPr>
            <a:picLocks noGrp="1" noChangeAspect="1" noChangeArrowheads="1"/>
          </p:cNvPicPr>
          <p:nvPr>
            <p:ph sz="quarter" idx="4"/>
          </p:nvPr>
        </p:nvPicPr>
        <p:blipFill>
          <a:blip r:embed="rId3"/>
          <a:srcRect/>
          <a:stretch>
            <a:fillRect/>
          </a:stretch>
        </p:blipFill>
        <p:spPr bwMode="auto">
          <a:xfrm>
            <a:off x="4856162" y="1295400"/>
            <a:ext cx="3619500" cy="4822031"/>
          </a:xfrm>
          <a:prstGeom prst="rect">
            <a:avLst/>
          </a:prstGeom>
          <a:noFill/>
          <a:ln w="9525">
            <a:noFill/>
            <a:miter lim="800000"/>
            <a:headEnd/>
            <a:tailEnd/>
          </a:ln>
          <a:effec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t>What makes a good alder stand?</a:t>
            </a:r>
          </a:p>
        </p:txBody>
      </p:sp>
      <p:sp>
        <p:nvSpPr>
          <p:cNvPr id="4" name="Content Placeholder 3"/>
          <p:cNvSpPr>
            <a:spLocks noGrp="1"/>
          </p:cNvSpPr>
          <p:nvPr>
            <p:ph sz="half" idx="2"/>
          </p:nvPr>
        </p:nvSpPr>
        <p:spPr/>
        <p:txBody>
          <a:bodyPr>
            <a:normAutofit/>
          </a:bodyPr>
          <a:lstStyle/>
          <a:p>
            <a:r>
              <a:rPr lang="en-US" sz="3600" dirty="0"/>
              <a:t>Stocking Density</a:t>
            </a:r>
          </a:p>
          <a:p>
            <a:r>
              <a:rPr lang="en-US" dirty="0"/>
              <a:t>1000- 1,500 </a:t>
            </a:r>
            <a:r>
              <a:rPr lang="en-US" dirty="0" err="1"/>
              <a:t>sph</a:t>
            </a:r>
            <a:r>
              <a:rPr lang="en-US" dirty="0"/>
              <a:t> at establishment.</a:t>
            </a:r>
          </a:p>
          <a:p>
            <a:endParaRPr lang="en-US" dirty="0"/>
          </a:p>
          <a:p>
            <a:r>
              <a:rPr lang="en-US" dirty="0"/>
              <a:t>600 – 1000 </a:t>
            </a:r>
            <a:r>
              <a:rPr lang="en-US" dirty="0" err="1"/>
              <a:t>sph</a:t>
            </a:r>
            <a:r>
              <a:rPr lang="en-US" dirty="0"/>
              <a:t> by the early Free Grow stage</a:t>
            </a:r>
          </a:p>
        </p:txBody>
      </p:sp>
      <p:pic>
        <p:nvPicPr>
          <p:cNvPr id="10" name="Content Placeholder 9" descr="P1010017.JPG"/>
          <p:cNvPicPr>
            <a:picLocks noGrp="1" noChangeAspect="1"/>
          </p:cNvPicPr>
          <p:nvPr>
            <p:ph sz="quarter" idx="4"/>
          </p:nvPr>
        </p:nvPicPr>
        <p:blipFill>
          <a:blip r:embed="rId2" cstate="print"/>
          <a:stretch>
            <a:fillRect/>
          </a:stretch>
        </p:blipFill>
        <p:spPr>
          <a:xfrm>
            <a:off x="4281489" y="2362201"/>
            <a:ext cx="4775200" cy="3581400"/>
          </a:xfr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t>A good Alder Stand</a:t>
            </a:r>
          </a:p>
        </p:txBody>
      </p:sp>
      <p:sp>
        <p:nvSpPr>
          <p:cNvPr id="4" name="Content Placeholder 3"/>
          <p:cNvSpPr>
            <a:spLocks noGrp="1"/>
          </p:cNvSpPr>
          <p:nvPr>
            <p:ph sz="half" idx="2"/>
          </p:nvPr>
        </p:nvSpPr>
        <p:spPr/>
        <p:txBody>
          <a:bodyPr/>
          <a:lstStyle/>
          <a:p>
            <a:pPr>
              <a:buNone/>
            </a:pPr>
            <a:r>
              <a:rPr lang="en-US" dirty="0"/>
              <a:t>Uniform  Distribution of  </a:t>
            </a:r>
          </a:p>
          <a:p>
            <a:pPr>
              <a:buNone/>
            </a:pPr>
            <a:r>
              <a:rPr lang="en-US" dirty="0"/>
              <a:t>Stems within the stand:</a:t>
            </a:r>
          </a:p>
          <a:p>
            <a:r>
              <a:rPr lang="en-US" dirty="0"/>
              <a:t>Keeps branch size under control</a:t>
            </a:r>
          </a:p>
          <a:p>
            <a:r>
              <a:rPr lang="en-US" dirty="0"/>
              <a:t>Keeps live crown depth under control</a:t>
            </a:r>
          </a:p>
          <a:p>
            <a:r>
              <a:rPr lang="en-US" dirty="0"/>
              <a:t>Maintains good height growth and stem form.</a:t>
            </a:r>
          </a:p>
        </p:txBody>
      </p:sp>
      <p:pic>
        <p:nvPicPr>
          <p:cNvPr id="5" name="Content Placeholder 4"/>
          <p:cNvPicPr>
            <a:picLocks noGrp="1" noChangeAspect="1"/>
          </p:cNvPicPr>
          <p:nvPr>
            <p:ph sz="quarter" idx="4"/>
          </p:nvPr>
        </p:nvPicPr>
        <p:blipFill>
          <a:blip r:embed="rId2" cstate="print">
            <a:extLst>
              <a:ext uri="{28A0092B-C50C-407E-A947-70E740481C1C}">
                <a14:useLocalDpi xmlns:a14="http://schemas.microsoft.com/office/drawing/2010/main" val="0"/>
              </a:ext>
            </a:extLst>
          </a:blip>
          <a:stretch>
            <a:fillRect/>
          </a:stretch>
        </p:blipFill>
        <p:spPr>
          <a:xfrm>
            <a:off x="5029200" y="1447800"/>
            <a:ext cx="3737372" cy="4983163"/>
          </a:xfr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t>Base Decisions on Good Information</a:t>
            </a:r>
          </a:p>
        </p:txBody>
      </p:sp>
      <p:sp>
        <p:nvSpPr>
          <p:cNvPr id="7" name="Content Placeholder 6"/>
          <p:cNvSpPr>
            <a:spLocks noGrp="1"/>
          </p:cNvSpPr>
          <p:nvPr>
            <p:ph idx="1"/>
          </p:nvPr>
        </p:nvSpPr>
        <p:spPr/>
        <p:txBody>
          <a:bodyPr>
            <a:normAutofit lnSpcReduction="10000"/>
          </a:bodyPr>
          <a:lstStyle/>
          <a:p>
            <a:pPr marL="514350" indent="-514350">
              <a:buFont typeface="+mj-lt"/>
              <a:buAutoNum type="arabicPeriod"/>
            </a:pPr>
            <a:r>
              <a:rPr lang="en-US" dirty="0"/>
              <a:t>For Plantations – careful ecological classification at the SP stage and post harvest confirmation that the site is suitable</a:t>
            </a:r>
          </a:p>
          <a:p>
            <a:pPr marL="514350" indent="-514350">
              <a:buFont typeface="+mj-lt"/>
              <a:buAutoNum type="arabicPeriod"/>
            </a:pPr>
            <a:r>
              <a:rPr lang="en-US" dirty="0"/>
              <a:t>For Mixed Wood – maintain an inventory of sites that are potentially going to have heavy alder regeneration.</a:t>
            </a:r>
          </a:p>
          <a:p>
            <a:pPr marL="514350" indent="-514350">
              <a:buNone/>
            </a:pPr>
            <a:r>
              <a:rPr lang="en-US" dirty="0"/>
              <a:t>	Plan to survey these sites on a schedule that fits in with identifying the regeneration patterns of alder.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err="1"/>
              <a:t>Mixedwood</a:t>
            </a:r>
            <a:r>
              <a:rPr lang="en-US" sz="3600" dirty="0"/>
              <a:t> stand identification</a:t>
            </a:r>
          </a:p>
        </p:txBody>
      </p:sp>
      <p:sp>
        <p:nvSpPr>
          <p:cNvPr id="3" name="Content Placeholder 2"/>
          <p:cNvSpPr>
            <a:spLocks noGrp="1"/>
          </p:cNvSpPr>
          <p:nvPr>
            <p:ph idx="1"/>
          </p:nvPr>
        </p:nvSpPr>
        <p:spPr/>
        <p:txBody>
          <a:bodyPr>
            <a:normAutofit lnSpcReduction="10000"/>
          </a:bodyPr>
          <a:lstStyle/>
          <a:p>
            <a:r>
              <a:rPr lang="en-US" dirty="0"/>
              <a:t>First wave of alder regeneration usually apparent by about the 3</a:t>
            </a:r>
            <a:r>
              <a:rPr lang="en-US" baseline="30000" dirty="0"/>
              <a:t>rd</a:t>
            </a:r>
            <a:r>
              <a:rPr lang="en-US" dirty="0"/>
              <a:t> growing season after harvest, make sure surveys around this time document seedling regeneration carefully.</a:t>
            </a:r>
          </a:p>
          <a:p>
            <a:r>
              <a:rPr lang="en-US" dirty="0"/>
              <a:t>Critical survey time is 5-7 years after planting -alder now well expressed and will either need brushed to ensure FG of conifer or the decision taken to move to </a:t>
            </a:r>
            <a:r>
              <a:rPr lang="en-US" dirty="0" err="1"/>
              <a:t>mixedwood</a:t>
            </a:r>
            <a:r>
              <a:rPr lang="en-US" dirty="0"/>
              <a:t> mgt.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Stratum Definitions</a:t>
            </a:r>
          </a:p>
        </p:txBody>
      </p:sp>
      <p:pic>
        <p:nvPicPr>
          <p:cNvPr id="40962" name="Picture 2"/>
          <p:cNvPicPr>
            <a:picLocks noGrp="1" noChangeAspect="1" noChangeArrowheads="1"/>
          </p:cNvPicPr>
          <p:nvPr>
            <p:ph idx="1"/>
          </p:nvPr>
        </p:nvPicPr>
        <p:blipFill>
          <a:blip r:embed="rId2"/>
          <a:srcRect/>
          <a:stretch>
            <a:fillRect/>
          </a:stretch>
        </p:blipFill>
        <p:spPr bwMode="auto">
          <a:xfrm>
            <a:off x="335422" y="2362200"/>
            <a:ext cx="8427578" cy="2590800"/>
          </a:xfrm>
          <a:prstGeom prst="rect">
            <a:avLst/>
          </a:prstGeom>
          <a:noFill/>
          <a:ln w="9525">
            <a:noFill/>
            <a:miter lim="800000"/>
            <a:headEnd/>
            <a:tailEnd/>
          </a:ln>
          <a:effectLs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3600" dirty="0"/>
              <a:t>Survey Strategy</a:t>
            </a:r>
          </a:p>
        </p:txBody>
      </p:sp>
      <p:sp>
        <p:nvSpPr>
          <p:cNvPr id="3" name="Content Placeholder 2"/>
          <p:cNvSpPr>
            <a:spLocks noGrp="1"/>
          </p:cNvSpPr>
          <p:nvPr>
            <p:ph sz="half" idx="1"/>
          </p:nvPr>
        </p:nvSpPr>
        <p:spPr/>
        <p:txBody>
          <a:bodyPr/>
          <a:lstStyle/>
          <a:p>
            <a:r>
              <a:rPr lang="en-US" dirty="0"/>
              <a:t>Pre-Stratify into</a:t>
            </a:r>
          </a:p>
          <a:p>
            <a:pPr>
              <a:buNone/>
            </a:pPr>
            <a:r>
              <a:rPr lang="en-US" dirty="0"/>
              <a:t>	C, CD/DC or D</a:t>
            </a:r>
          </a:p>
          <a:p>
            <a:pPr>
              <a:buNone/>
            </a:pPr>
            <a:endParaRPr lang="en-US" dirty="0"/>
          </a:p>
          <a:p>
            <a:pPr>
              <a:buNone/>
            </a:pPr>
            <a:r>
              <a:rPr lang="en-US" dirty="0"/>
              <a:t>Aerial survey best </a:t>
            </a:r>
          </a:p>
          <a:p>
            <a:pPr>
              <a:buNone/>
            </a:pPr>
            <a:r>
              <a:rPr lang="en-US" dirty="0"/>
              <a:t>Otherwise previous</a:t>
            </a:r>
          </a:p>
          <a:p>
            <a:pPr>
              <a:buNone/>
            </a:pPr>
            <a:r>
              <a:rPr lang="en-US" dirty="0"/>
              <a:t>Survey and/or view</a:t>
            </a:r>
          </a:p>
          <a:p>
            <a:pPr>
              <a:buNone/>
            </a:pPr>
            <a:r>
              <a:rPr lang="en-US" dirty="0"/>
              <a:t>From high ground.</a:t>
            </a:r>
          </a:p>
        </p:txBody>
      </p:sp>
      <p:pic>
        <p:nvPicPr>
          <p:cNvPr id="6" name="Content Placeholder 5" descr="P1010022.JPG"/>
          <p:cNvPicPr>
            <a:picLocks noGrp="1" noChangeAspect="1"/>
          </p:cNvPicPr>
          <p:nvPr>
            <p:ph sz="half" idx="2"/>
          </p:nvPr>
        </p:nvPicPr>
        <p:blipFill>
          <a:blip r:embed="rId3" cstate="print"/>
          <a:stretch>
            <a:fillRect/>
          </a:stretch>
        </p:blipFill>
        <p:spPr>
          <a:xfrm>
            <a:off x="3657600" y="1905000"/>
            <a:ext cx="5239808" cy="3929856"/>
          </a:xfr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sz="3600" dirty="0" err="1"/>
              <a:t>Mixedwood</a:t>
            </a:r>
            <a:r>
              <a:rPr lang="en-US" sz="3600" dirty="0"/>
              <a:t> stocking standards</a:t>
            </a:r>
          </a:p>
        </p:txBody>
      </p:sp>
      <p:pic>
        <p:nvPicPr>
          <p:cNvPr id="43011" name="Picture 3"/>
          <p:cNvPicPr>
            <a:picLocks noGrp="1" noChangeAspect="1" noChangeArrowheads="1"/>
          </p:cNvPicPr>
          <p:nvPr>
            <p:ph idx="1"/>
          </p:nvPr>
        </p:nvPicPr>
        <p:blipFill>
          <a:blip r:embed="rId3"/>
          <a:stretch>
            <a:fillRect/>
          </a:stretch>
        </p:blipFill>
        <p:spPr bwMode="auto">
          <a:xfrm>
            <a:off x="518160" y="2171541"/>
            <a:ext cx="8107680" cy="3383280"/>
          </a:xfrm>
          <a:prstGeom prst="rect">
            <a:avLst/>
          </a:prstGeom>
          <a:noFill/>
          <a:ln w="9525">
            <a:noFill/>
            <a:miter lim="800000"/>
            <a:headEnd/>
            <a:tailEnd/>
          </a:ln>
          <a:effec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t>Survey Strategy</a:t>
            </a:r>
          </a:p>
        </p:txBody>
      </p:sp>
      <p:sp>
        <p:nvSpPr>
          <p:cNvPr id="4" name="Content Placeholder 3"/>
          <p:cNvSpPr>
            <a:spLocks noGrp="1"/>
          </p:cNvSpPr>
          <p:nvPr>
            <p:ph sz="half" idx="2"/>
          </p:nvPr>
        </p:nvSpPr>
        <p:spPr>
          <a:xfrm>
            <a:off x="5105400" y="1676400"/>
            <a:ext cx="4038600" cy="4525963"/>
          </a:xfrm>
        </p:spPr>
        <p:txBody>
          <a:bodyPr/>
          <a:lstStyle/>
          <a:p>
            <a:r>
              <a:rPr lang="en-US" dirty="0"/>
              <a:t>For initial C or D stratums  think of the other species as:</a:t>
            </a:r>
          </a:p>
          <a:p>
            <a:r>
              <a:rPr lang="en-US" dirty="0"/>
              <a:t> ghost trees – conifer</a:t>
            </a:r>
          </a:p>
          <a:p>
            <a:r>
              <a:rPr lang="en-US" dirty="0"/>
              <a:t>To be brushed - deciduous</a:t>
            </a:r>
          </a:p>
          <a:p>
            <a:endParaRPr lang="en-US" dirty="0"/>
          </a:p>
        </p:txBody>
      </p:sp>
      <p:pic>
        <p:nvPicPr>
          <p:cNvPr id="10" name="Content Placeholder 9" descr="P1010028.JPG"/>
          <p:cNvPicPr>
            <a:picLocks noGrp="1" noChangeAspect="1"/>
          </p:cNvPicPr>
          <p:nvPr>
            <p:ph sz="half" idx="1"/>
          </p:nvPr>
        </p:nvPicPr>
        <p:blipFill>
          <a:blip r:embed="rId3" cstate="print"/>
          <a:stretch>
            <a:fillRect/>
          </a:stretch>
        </p:blipFill>
        <p:spPr>
          <a:xfrm>
            <a:off x="533400" y="1295400"/>
            <a:ext cx="3945136" cy="5260182"/>
          </a:xfr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t>Survey Strategy</a:t>
            </a:r>
          </a:p>
        </p:txBody>
      </p:sp>
      <p:pic>
        <p:nvPicPr>
          <p:cNvPr id="5" name="Content Placeholder 4" descr="P1010027.JPG"/>
          <p:cNvPicPr>
            <a:picLocks noGrp="1" noChangeAspect="1"/>
          </p:cNvPicPr>
          <p:nvPr>
            <p:ph sz="half" idx="1"/>
          </p:nvPr>
        </p:nvPicPr>
        <p:blipFill>
          <a:blip r:embed="rId3" cstate="print"/>
          <a:stretch>
            <a:fillRect/>
          </a:stretch>
        </p:blipFill>
        <p:spPr>
          <a:xfrm>
            <a:off x="779264" y="1600200"/>
            <a:ext cx="3394472" cy="4525963"/>
          </a:xfrm>
        </p:spPr>
      </p:pic>
      <p:sp>
        <p:nvSpPr>
          <p:cNvPr id="4" name="Content Placeholder 3"/>
          <p:cNvSpPr>
            <a:spLocks noGrp="1"/>
          </p:cNvSpPr>
          <p:nvPr>
            <p:ph sz="half" idx="2"/>
          </p:nvPr>
        </p:nvSpPr>
        <p:spPr/>
        <p:txBody>
          <a:bodyPr/>
          <a:lstStyle/>
          <a:p>
            <a:r>
              <a:rPr lang="en-US" dirty="0"/>
              <a:t>For C/D or D/C survey with two stocking standards</a:t>
            </a:r>
          </a:p>
          <a:p>
            <a:r>
              <a:rPr lang="en-US" dirty="0"/>
              <a:t>Allocate according to how each plot falls </a:t>
            </a:r>
            <a:r>
              <a:rPr lang="en-US" dirty="0" err="1"/>
              <a:t>ie</a:t>
            </a:r>
            <a:r>
              <a:rPr lang="en-US" dirty="0"/>
              <a:t> either C or D</a:t>
            </a:r>
          </a:p>
          <a:p>
            <a:r>
              <a:rPr lang="en-US" dirty="0"/>
              <a:t>Summarize stratum by the % of each type</a:t>
            </a:r>
          </a:p>
          <a:p>
            <a:pPr>
              <a:buNone/>
            </a:pPr>
            <a:r>
              <a:rPr lang="en-US" dirty="0"/>
              <a:t>	7 plots C and 3 plots 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t>Survey Strategy</a:t>
            </a:r>
          </a:p>
        </p:txBody>
      </p:sp>
      <p:sp>
        <p:nvSpPr>
          <p:cNvPr id="4" name="Content Placeholder 3"/>
          <p:cNvSpPr>
            <a:spLocks noGrp="1"/>
          </p:cNvSpPr>
          <p:nvPr>
            <p:ph sz="half" idx="2"/>
          </p:nvPr>
        </p:nvSpPr>
        <p:spPr/>
        <p:txBody>
          <a:bodyPr/>
          <a:lstStyle/>
          <a:p>
            <a:r>
              <a:rPr lang="en-US" dirty="0"/>
              <a:t>Re-stratify the block as necessary following summary of survey</a:t>
            </a:r>
          </a:p>
          <a:p>
            <a:r>
              <a:rPr lang="en-US" dirty="0"/>
              <a:t>Prioritize brushing treatments to achieve conifer FG</a:t>
            </a:r>
          </a:p>
          <a:p>
            <a:r>
              <a:rPr lang="en-US" dirty="0"/>
              <a:t>Schedule spacing of alder if stocking suggests necessary.</a:t>
            </a:r>
          </a:p>
        </p:txBody>
      </p:sp>
      <p:graphicFrame>
        <p:nvGraphicFramePr>
          <p:cNvPr id="41986" name="Object 2"/>
          <p:cNvGraphicFramePr>
            <a:graphicFrameLocks noGrp="1" noChangeAspect="1"/>
          </p:cNvGraphicFramePr>
          <p:nvPr>
            <p:ph sz="half" idx="1"/>
          </p:nvPr>
        </p:nvGraphicFramePr>
        <p:xfrm>
          <a:off x="1012218" y="1600200"/>
          <a:ext cx="2928564" cy="4525963"/>
        </p:xfrm>
        <a:graphic>
          <a:graphicData uri="http://schemas.openxmlformats.org/presentationml/2006/ole">
            <mc:AlternateContent xmlns:mc="http://schemas.openxmlformats.org/markup-compatibility/2006">
              <mc:Choice xmlns:v="urn:schemas-microsoft-com:vml" Requires="v">
                <p:oleObj spid="_x0000_s41994" name="Acrobat Document" r:id="rId3" imgW="7543800" imgH="11658600" progId="AcroExch.Document.7">
                  <p:embed/>
                </p:oleObj>
              </mc:Choice>
              <mc:Fallback>
                <p:oleObj name="Acrobat Document" r:id="rId3" imgW="7543800" imgH="11658600" progId="AcroExch.Document.7">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12218" y="1600200"/>
                        <a:ext cx="2928564"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r>
              <a:rPr lang="en-US" sz="3600" dirty="0"/>
              <a:t>Reporting Requirements</a:t>
            </a:r>
          </a:p>
        </p:txBody>
      </p:sp>
      <p:sp>
        <p:nvSpPr>
          <p:cNvPr id="6" name="Content Placeholder 5"/>
          <p:cNvSpPr>
            <a:spLocks noGrp="1"/>
          </p:cNvSpPr>
          <p:nvPr>
            <p:ph idx="1"/>
          </p:nvPr>
        </p:nvSpPr>
        <p:spPr/>
        <p:txBody>
          <a:bodyPr/>
          <a:lstStyle/>
          <a:p>
            <a:pPr marL="514350" indent="-514350">
              <a:buFont typeface="+mj-lt"/>
              <a:buAutoNum type="arabicPeriod"/>
            </a:pPr>
            <a:r>
              <a:rPr lang="en-US" dirty="0"/>
              <a:t>Correctly recording inventory and </a:t>
            </a:r>
            <a:r>
              <a:rPr lang="en-US" dirty="0" err="1"/>
              <a:t>Silviculture</a:t>
            </a:r>
            <a:r>
              <a:rPr lang="en-US" dirty="0"/>
              <a:t> layers for forest cover labels </a:t>
            </a:r>
          </a:p>
          <a:p>
            <a:pPr marL="514350" indent="-514350">
              <a:buFont typeface="+mj-lt"/>
              <a:buAutoNum type="arabicPeriod"/>
            </a:pPr>
            <a:r>
              <a:rPr lang="en-US" dirty="0"/>
              <a:t>Tracking of how much individual licensees are establishing or converting </a:t>
            </a:r>
          </a:p>
          <a:p>
            <a:pPr marL="514350" indent="-514350">
              <a:buFont typeface="+mj-lt"/>
              <a:buAutoNum type="arabicPeriod"/>
            </a:pPr>
            <a:r>
              <a:rPr lang="en-US" dirty="0"/>
              <a:t>Tracking of how much is collectively being done in each District.</a:t>
            </a:r>
          </a:p>
          <a:p>
            <a:pPr marL="514350" indent="-514350">
              <a:buFont typeface="+mj-lt"/>
              <a:buAutoNum type="arabicPeriod"/>
            </a:pPr>
            <a:r>
              <a:rPr lang="en-US" dirty="0"/>
              <a:t>Beginning to consider implications on timber supply</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Juvenile Spacing </a:t>
            </a:r>
            <a:endParaRPr lang="en-CA" dirty="0"/>
          </a:p>
        </p:txBody>
      </p:sp>
      <p:sp>
        <p:nvSpPr>
          <p:cNvPr id="3" name="Content Placeholder 2"/>
          <p:cNvSpPr>
            <a:spLocks noGrp="1"/>
          </p:cNvSpPr>
          <p:nvPr>
            <p:ph idx="1"/>
          </p:nvPr>
        </p:nvSpPr>
        <p:spPr/>
        <p:txBody>
          <a:bodyPr>
            <a:normAutofit lnSpcReduction="10000"/>
          </a:bodyPr>
          <a:lstStyle/>
          <a:p>
            <a:r>
              <a:rPr lang="en-US" dirty="0"/>
              <a:t>Objective to lower stocking density into the desired range 600-1200sph depending on initial stocking </a:t>
            </a:r>
          </a:p>
          <a:p>
            <a:r>
              <a:rPr lang="en-US" dirty="0"/>
              <a:t>Ensure rotation age reduced into 20-30yr range</a:t>
            </a:r>
          </a:p>
          <a:p>
            <a:r>
              <a:rPr lang="en-US" dirty="0"/>
              <a:t>Focus growth on the best quality stems – critical not to lose volume in the process</a:t>
            </a:r>
          </a:p>
          <a:p>
            <a:pPr marL="0" indent="0">
              <a:buNone/>
            </a:pPr>
            <a:r>
              <a:rPr lang="en-US" dirty="0"/>
              <a:t>    </a:t>
            </a:r>
            <a:r>
              <a:rPr lang="en-US" dirty="0" err="1"/>
              <a:t>ie</a:t>
            </a:r>
            <a:r>
              <a:rPr lang="en-US" dirty="0"/>
              <a:t> do not sacrifice inter tree spacing for              	volume</a:t>
            </a:r>
          </a:p>
          <a:p>
            <a:endParaRPr lang="en-CA" dirty="0"/>
          </a:p>
        </p:txBody>
      </p:sp>
    </p:spTree>
    <p:extLst>
      <p:ext uri="{BB962C8B-B14F-4D97-AF65-F5344CB8AC3E}">
        <p14:creationId xmlns:p14="http://schemas.microsoft.com/office/powerpoint/2010/main" val="168913130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a:bodyPr>
          <a:lstStyle/>
          <a:p>
            <a:r>
              <a:rPr lang="en-US" sz="3600" dirty="0"/>
              <a:t>Juvenile Spacing</a:t>
            </a:r>
            <a:endParaRPr lang="en-CA" sz="3600" dirty="0"/>
          </a:p>
        </p:txBody>
      </p:sp>
      <p:sp>
        <p:nvSpPr>
          <p:cNvPr id="3" name="Content Placeholder 2"/>
          <p:cNvSpPr>
            <a:spLocks noGrp="1"/>
          </p:cNvSpPr>
          <p:nvPr>
            <p:ph idx="1"/>
          </p:nvPr>
        </p:nvSpPr>
        <p:spPr>
          <a:xfrm>
            <a:off x="5181600" y="1600200"/>
            <a:ext cx="3429000" cy="4525963"/>
          </a:xfrm>
        </p:spPr>
        <p:txBody>
          <a:bodyPr>
            <a:normAutofit/>
          </a:bodyPr>
          <a:lstStyle/>
          <a:p>
            <a:r>
              <a:rPr lang="en-US" dirty="0"/>
              <a:t>Best Investment?</a:t>
            </a:r>
          </a:p>
          <a:p>
            <a:pPr marL="0" indent="0">
              <a:buNone/>
            </a:pPr>
            <a:endParaRPr lang="en-US" dirty="0"/>
          </a:p>
          <a:p>
            <a:pPr marL="0" indent="0">
              <a:buNone/>
            </a:pPr>
            <a:r>
              <a:rPr lang="en-US" dirty="0"/>
              <a:t>High density stands 3000sph or more?</a:t>
            </a:r>
          </a:p>
          <a:p>
            <a:pPr marL="0" indent="0">
              <a:buNone/>
            </a:pPr>
            <a:endParaRPr lang="en-US" dirty="0"/>
          </a:p>
          <a:p>
            <a:pPr marL="0" indent="0">
              <a:buNone/>
            </a:pPr>
            <a:r>
              <a:rPr lang="en-US" dirty="0"/>
              <a:t>Lower density stands 1500-2000 </a:t>
            </a:r>
            <a:r>
              <a:rPr lang="en-US" dirty="0" err="1"/>
              <a:t>sph</a:t>
            </a:r>
            <a:r>
              <a:rPr lang="en-US" dirty="0"/>
              <a:t> ?</a:t>
            </a:r>
            <a:endParaRPr lang="en-CA"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7200" y="1143000"/>
            <a:ext cx="4171950" cy="5562600"/>
          </a:xfrm>
          <a:prstGeom prst="rect">
            <a:avLst/>
          </a:prstGeom>
        </p:spPr>
      </p:pic>
    </p:spTree>
    <p:extLst>
      <p:ext uri="{BB962C8B-B14F-4D97-AF65-F5344CB8AC3E}">
        <p14:creationId xmlns:p14="http://schemas.microsoft.com/office/powerpoint/2010/main" val="343418517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200" dirty="0"/>
              <a:t>Cutter Cove, 10yrs, spaced March 2012</a:t>
            </a:r>
            <a:br>
              <a:rPr lang="en-US" sz="3200" dirty="0"/>
            </a:br>
            <a:r>
              <a:rPr lang="en-US" sz="3200" dirty="0"/>
              <a:t>Pre stand treatment density 3000sph</a:t>
            </a:r>
            <a:br>
              <a:rPr lang="en-US" sz="3200" dirty="0"/>
            </a:br>
            <a:r>
              <a:rPr lang="en-US" sz="3200" dirty="0"/>
              <a:t>Post spacing density 700sph</a:t>
            </a:r>
            <a:endParaRPr lang="en-CA" sz="3200" dirty="0"/>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554691" y="1600200"/>
            <a:ext cx="6034617" cy="4525963"/>
          </a:xfrm>
        </p:spPr>
      </p:pic>
    </p:spTree>
    <p:extLst>
      <p:ext uri="{BB962C8B-B14F-4D97-AF65-F5344CB8AC3E}">
        <p14:creationId xmlns:p14="http://schemas.microsoft.com/office/powerpoint/2010/main" val="40139715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600" dirty="0" err="1"/>
              <a:t>Bute</a:t>
            </a:r>
            <a:r>
              <a:rPr lang="en-US" sz="3600" dirty="0"/>
              <a:t> Inlet Spaced January 2012</a:t>
            </a:r>
            <a:br>
              <a:rPr lang="en-US" sz="3600" dirty="0"/>
            </a:br>
            <a:r>
              <a:rPr lang="en-US" sz="3600" dirty="0"/>
              <a:t>Pre Stand Tending 1700sph -  Post 700sph</a:t>
            </a:r>
            <a:br>
              <a:rPr lang="en-US" dirty="0"/>
            </a:br>
            <a:endParaRPr lang="en-CA" dirty="0"/>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143000" y="1143000"/>
            <a:ext cx="6644217" cy="4983163"/>
          </a:xfrm>
        </p:spPr>
      </p:pic>
    </p:spTree>
    <p:extLst>
      <p:ext uri="{BB962C8B-B14F-4D97-AF65-F5344CB8AC3E}">
        <p14:creationId xmlns:p14="http://schemas.microsoft.com/office/powerpoint/2010/main" val="189672435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t>District Allocations</a:t>
            </a:r>
          </a:p>
        </p:txBody>
      </p:sp>
      <p:sp>
        <p:nvSpPr>
          <p:cNvPr id="3" name="Content Placeholder 2"/>
          <p:cNvSpPr>
            <a:spLocks noGrp="1"/>
          </p:cNvSpPr>
          <p:nvPr>
            <p:ph idx="1"/>
          </p:nvPr>
        </p:nvSpPr>
        <p:spPr/>
        <p:txBody>
          <a:bodyPr/>
          <a:lstStyle/>
          <a:p>
            <a:r>
              <a:rPr lang="en-US" dirty="0"/>
              <a:t>Based on initial concept of providing the timber supply for a viable hardwood business.</a:t>
            </a:r>
          </a:p>
          <a:p>
            <a:r>
              <a:rPr lang="en-US" dirty="0"/>
              <a:t>Rough split based on ability of Districts to provide suitable sites for deciduous management</a:t>
            </a:r>
          </a:p>
          <a:p>
            <a:endParaRPr lang="en-US"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t>Good Growing Sites – building forest cover</a:t>
            </a:r>
          </a:p>
        </p:txBody>
      </p:sp>
      <p:graphicFrame>
        <p:nvGraphicFramePr>
          <p:cNvPr id="44035" name="Object 3"/>
          <p:cNvGraphicFramePr>
            <a:graphicFrameLocks noChangeAspect="1"/>
          </p:cNvGraphicFramePr>
          <p:nvPr/>
        </p:nvGraphicFramePr>
        <p:xfrm>
          <a:off x="831850" y="1446213"/>
          <a:ext cx="7875588" cy="5378450"/>
        </p:xfrm>
        <a:graphic>
          <a:graphicData uri="http://schemas.openxmlformats.org/presentationml/2006/ole">
            <mc:AlternateContent xmlns:mc="http://schemas.openxmlformats.org/markup-compatibility/2006">
              <mc:Choice xmlns:v="urn:schemas-microsoft-com:vml" Requires="v">
                <p:oleObj spid="_x0000_s44043" name="Worksheet" r:id="rId4" imgW="7324825" imgH="4991100" progId="Excel.Sheet.12">
                  <p:embed/>
                </p:oleObj>
              </mc:Choice>
              <mc:Fallback>
                <p:oleObj name="Worksheet" r:id="rId4" imgW="7324825" imgH="4991100" progId="Excel.Sheet.12">
                  <p:embed/>
                  <p:pic>
                    <p:nvPicPr>
                      <p:cNvPr id="0"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1850" y="1446213"/>
                        <a:ext cx="7875588" cy="5378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t>Licensee Allocation</a:t>
            </a:r>
          </a:p>
        </p:txBody>
      </p:sp>
      <p:sp>
        <p:nvSpPr>
          <p:cNvPr id="3" name="Content Placeholder 2"/>
          <p:cNvSpPr>
            <a:spLocks noGrp="1"/>
          </p:cNvSpPr>
          <p:nvPr>
            <p:ph idx="1"/>
          </p:nvPr>
        </p:nvSpPr>
        <p:spPr/>
        <p:txBody>
          <a:bodyPr>
            <a:normAutofit fontScale="92500"/>
          </a:bodyPr>
          <a:lstStyle/>
          <a:p>
            <a:r>
              <a:rPr lang="en-US" dirty="0"/>
              <a:t>Develop a District cooperative plan to allocate area amongst the various Licensees in the District.</a:t>
            </a:r>
          </a:p>
          <a:p>
            <a:r>
              <a:rPr lang="en-US" dirty="0"/>
              <a:t>This should not be hard wired – harvest programs may mean some will have no suitable sites some years while others have far more than allocated.</a:t>
            </a:r>
          </a:p>
          <a:p>
            <a:r>
              <a:rPr lang="en-US" dirty="0"/>
              <a:t>Excellent option for woodlots and community forests where there is a high level of interest in hands on management.</a:t>
            </a:r>
          </a:p>
          <a:p>
            <a:pPr>
              <a:buNone/>
            </a:pPr>
            <a:endParaRPr lang="en-US"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t>Timber Supply Issues</a:t>
            </a:r>
          </a:p>
        </p:txBody>
      </p:sp>
      <p:sp>
        <p:nvSpPr>
          <p:cNvPr id="3" name="Content Placeholder 2"/>
          <p:cNvSpPr>
            <a:spLocks noGrp="1"/>
          </p:cNvSpPr>
          <p:nvPr>
            <p:ph idx="1"/>
          </p:nvPr>
        </p:nvSpPr>
        <p:spPr/>
        <p:txBody>
          <a:bodyPr>
            <a:normAutofit lnSpcReduction="10000"/>
          </a:bodyPr>
          <a:lstStyle/>
          <a:p>
            <a:r>
              <a:rPr lang="en-US" dirty="0"/>
              <a:t>Negligible impact on conifer supply, big boost to industry with high value product potential and well developed market demand for it.</a:t>
            </a:r>
          </a:p>
          <a:p>
            <a:r>
              <a:rPr lang="en-US" dirty="0"/>
              <a:t>Potential to address mid term supply issues with 25-30 year rotation plantations</a:t>
            </a:r>
          </a:p>
          <a:p>
            <a:r>
              <a:rPr lang="en-US" dirty="0" err="1"/>
              <a:t>Mixedwood</a:t>
            </a:r>
            <a:r>
              <a:rPr lang="en-US" dirty="0"/>
              <a:t> stands will provide diversified products which is proving to be a valuable strategy to combat cyclical commodity markets.</a:t>
            </a:r>
          </a:p>
          <a:p>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824</TotalTime>
  <Words>3777</Words>
  <Application>Microsoft Office PowerPoint</Application>
  <PresentationFormat>On-screen Show (4:3)</PresentationFormat>
  <Paragraphs>204</Paragraphs>
  <Slides>34</Slides>
  <Notes>20</Notes>
  <HiddenSlides>0</HiddenSlides>
  <MMClips>0</MMClips>
  <ScaleCrop>false</ScaleCrop>
  <HeadingPairs>
    <vt:vector size="8" baseType="variant">
      <vt:variant>
        <vt:lpstr>Fonts Used</vt:lpstr>
      </vt:variant>
      <vt:variant>
        <vt:i4>2</vt:i4>
      </vt:variant>
      <vt:variant>
        <vt:lpstr>Theme</vt:lpstr>
      </vt:variant>
      <vt:variant>
        <vt:i4>1</vt:i4>
      </vt:variant>
      <vt:variant>
        <vt:lpstr>Embedded OLE Servers</vt:lpstr>
      </vt:variant>
      <vt:variant>
        <vt:i4>2</vt:i4>
      </vt:variant>
      <vt:variant>
        <vt:lpstr>Slide Titles</vt:lpstr>
      </vt:variant>
      <vt:variant>
        <vt:i4>34</vt:i4>
      </vt:variant>
    </vt:vector>
  </HeadingPairs>
  <TitlesOfParts>
    <vt:vector size="39" baseType="lpstr">
      <vt:lpstr>Arial</vt:lpstr>
      <vt:lpstr>Calibri</vt:lpstr>
      <vt:lpstr>Office Theme</vt:lpstr>
      <vt:lpstr>Acrobat Document</vt:lpstr>
      <vt:lpstr>Worksheet</vt:lpstr>
      <vt:lpstr>Hardwood Management in the Coast Region</vt:lpstr>
      <vt:lpstr>A Practical Approach</vt:lpstr>
      <vt:lpstr>Silviculture 1. Why do we manage for hardwoods</vt:lpstr>
      <vt:lpstr>Silviculture 1. Where do we manage for hardwoods</vt:lpstr>
      <vt:lpstr>2. Site Identification and Getting it Right</vt:lpstr>
      <vt:lpstr>PowerPoint Presentation</vt:lpstr>
      <vt:lpstr>Alder Plantation Establishment</vt:lpstr>
      <vt:lpstr>PowerPoint Presentation</vt:lpstr>
      <vt:lpstr>2.2 Mixed Wood Management</vt:lpstr>
      <vt:lpstr>Different types of Mixed Wood Management</vt:lpstr>
      <vt:lpstr>2.2 Mixed Wood Management</vt:lpstr>
      <vt:lpstr>Jump Start for Alder</vt:lpstr>
      <vt:lpstr>8 year Fd on 05//07  site with heavy Dr regen</vt:lpstr>
      <vt:lpstr>PowerPoint Presentation</vt:lpstr>
      <vt:lpstr>What makes a good alder tree </vt:lpstr>
      <vt:lpstr>What makes a good alder stand?</vt:lpstr>
      <vt:lpstr>A good Alder Stand</vt:lpstr>
      <vt:lpstr>Base Decisions on Good Information</vt:lpstr>
      <vt:lpstr>Mixedwood stand identification</vt:lpstr>
      <vt:lpstr>Stratum Definitions</vt:lpstr>
      <vt:lpstr>Survey Strategy</vt:lpstr>
      <vt:lpstr>Mixedwood stocking standards</vt:lpstr>
      <vt:lpstr>Survey Strategy</vt:lpstr>
      <vt:lpstr>Survey Strategy</vt:lpstr>
      <vt:lpstr>Survey Strategy</vt:lpstr>
      <vt:lpstr>Reporting Requirements</vt:lpstr>
      <vt:lpstr>Juvenile Spacing </vt:lpstr>
      <vt:lpstr>Juvenile Spacing</vt:lpstr>
      <vt:lpstr>Cutter Cove, 10yrs, spaced March 2012 Pre stand treatment density 3000sph Post spacing density 700sph</vt:lpstr>
      <vt:lpstr>Bute Inlet Spaced January 2012 Pre Stand Tending 1700sph -  Post 700sph </vt:lpstr>
      <vt:lpstr>District Allocations</vt:lpstr>
      <vt:lpstr>Good Growing Sites – building forest cover</vt:lpstr>
      <vt:lpstr>Licensee Allocation</vt:lpstr>
      <vt:lpstr>Timber Supply Issues</vt:lpstr>
    </vt:vector>
  </TitlesOfParts>
  <Company>Ecotrust Canada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Neil Hughes</dc:creator>
  <cp:lastModifiedBy>Beetham, Amy FLNR:EX</cp:lastModifiedBy>
  <cp:revision>89</cp:revision>
  <dcterms:created xsi:type="dcterms:W3CDTF">2009-04-15T02:09:13Z</dcterms:created>
  <dcterms:modified xsi:type="dcterms:W3CDTF">2021-05-10T21:48:47Z</dcterms:modified>
</cp:coreProperties>
</file>